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83" r:id="rId6"/>
    <p:sldId id="261" r:id="rId7"/>
    <p:sldId id="300" r:id="rId8"/>
    <p:sldId id="265" r:id="rId9"/>
    <p:sldId id="273" r:id="rId10"/>
    <p:sldId id="301" r:id="rId11"/>
    <p:sldId id="303" r:id="rId12"/>
    <p:sldId id="304" r:id="rId13"/>
    <p:sldId id="302" r:id="rId14"/>
    <p:sldId id="269" r:id="rId15"/>
    <p:sldId id="285" r:id="rId16"/>
    <p:sldId id="310" r:id="rId17"/>
    <p:sldId id="267" r:id="rId18"/>
    <p:sldId id="284" r:id="rId19"/>
    <p:sldId id="307" r:id="rId20"/>
    <p:sldId id="306" r:id="rId21"/>
    <p:sldId id="287" r:id="rId22"/>
    <p:sldId id="288" r:id="rId23"/>
    <p:sldId id="289" r:id="rId24"/>
    <p:sldId id="290" r:id="rId25"/>
    <p:sldId id="296" r:id="rId26"/>
    <p:sldId id="295" r:id="rId27"/>
    <p:sldId id="297" r:id="rId28"/>
    <p:sldId id="291" r:id="rId29"/>
    <p:sldId id="308" r:id="rId30"/>
    <p:sldId id="309" r:id="rId31"/>
    <p:sldId id="292" r:id="rId32"/>
    <p:sldId id="293" r:id="rId33"/>
    <p:sldId id="294" r:id="rId34"/>
    <p:sldId id="274" r:id="rId35"/>
    <p:sldId id="262" r:id="rId36"/>
    <p:sldId id="305" r:id="rId37"/>
    <p:sldId id="277" r:id="rId38"/>
  </p:sldIdLst>
  <p:sldSz cx="9144000" cy="5143500" type="screen16x9"/>
  <p:notesSz cx="6858000" cy="9144000"/>
  <p:embeddedFontLst>
    <p:embeddedFont>
      <p:font typeface="Patrick Hand SC" panose="020B0604020202020204" charset="0"/>
      <p:regular r:id="rId40"/>
    </p:embeddedFont>
    <p:embeddedFont>
      <p:font typeface="Cordia New" panose="020B0304020202020204" pitchFamily="34" charset="-34"/>
      <p:regular r:id="rId41"/>
      <p:bold r:id="rId42"/>
      <p:italic r:id="rId43"/>
      <p:boldItalic r:id="rId44"/>
    </p:embeddedFont>
    <p:embeddedFont>
      <p:font typeface="Patrick Hand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H SarabunPSK" panose="020B0604020202020204" charset="-34"/>
      <p:regular r:id="rId50"/>
      <p:bold r:id="rId51"/>
      <p:italic r:id="rId52"/>
      <p:boldItalic r:id="rId53"/>
    </p:embeddedFont>
    <p:embeddedFont>
      <p:font typeface="FreesiaUPC" panose="020B0604020202020204" pitchFamily="34" charset="-3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A99434-B43F-4FE2-A8CA-462EAA60A7AE}">
  <a:tblStyle styleId="{E2A99434-B43F-4FE2-A8CA-462EAA60A7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60315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88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60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03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34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43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79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52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2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282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95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0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494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632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1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0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80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61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01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3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30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31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56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Coder</a:t>
            </a:r>
            <a:br>
              <a:rPr lang="en-US" dirty="0"/>
            </a:br>
            <a:r>
              <a:rPr lang="th-TH" sz="2400" dirty="0"/>
              <a:t>เกมฝึกทักษะโปรแกรมมิ่ง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3.</a:t>
            </a:r>
            <a:r>
              <a:rPr lang="th-TH" dirty="0"/>
              <a:t> เกมฝึกโปรแกรมมิ่งแบบพิมพ์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2" name="รูปภาพ 21">
            <a:extLst>
              <a:ext uri="{FF2B5EF4-FFF2-40B4-BE49-F238E27FC236}">
                <a16:creationId xmlns="" xmlns:a16="http://schemas.microsoft.com/office/drawing/2014/main" id="{19B4FC92-83E4-4CFF-8836-B6EDB42454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25" y="1845733"/>
            <a:ext cx="5887500" cy="2664417"/>
          </a:xfrm>
          <a:prstGeom prst="rect">
            <a:avLst/>
          </a:prstGeom>
        </p:spPr>
      </p:pic>
      <p:sp>
        <p:nvSpPr>
          <p:cNvPr id="6" name="Google Shape;91;p19">
            <a:extLst>
              <a:ext uri="{FF2B5EF4-FFF2-40B4-BE49-F238E27FC236}">
                <a16:creationId xmlns="" xmlns:a16="http://schemas.microsoft.com/office/drawing/2014/main" id="{CD5A2A39-0E0B-45AB-B263-B591CBDE8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Rudy Warrior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6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3.</a:t>
            </a:r>
            <a:r>
              <a:rPr lang="th-TH" dirty="0"/>
              <a:t> เกมฝึกโปรแกรมมิ่งแบบพิมพ์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91;p19">
            <a:extLst>
              <a:ext uri="{FF2B5EF4-FFF2-40B4-BE49-F238E27FC236}">
                <a16:creationId xmlns="" xmlns:a16="http://schemas.microsoft.com/office/drawing/2014/main" id="{CD5A2A39-0E0B-45AB-B263-B591CBDE8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Code monkey</a:t>
            </a:r>
            <a:endParaRPr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="" xmlns:a16="http://schemas.microsoft.com/office/drawing/2014/main" id="{0536174E-6BC2-48DC-83DA-E7B5AF95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84946"/>
            <a:ext cx="5715000" cy="26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3.</a:t>
            </a:r>
            <a:r>
              <a:rPr lang="th-TH" dirty="0"/>
              <a:t> เกมฝึกโปรแกรมมิ่งแบบพิมพ์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91;p19">
            <a:extLst>
              <a:ext uri="{FF2B5EF4-FFF2-40B4-BE49-F238E27FC236}">
                <a16:creationId xmlns="" xmlns:a16="http://schemas.microsoft.com/office/drawing/2014/main" id="{CD5A2A39-0E0B-45AB-B263-B591CBDE8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Other game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="" xmlns:a16="http://schemas.microsoft.com/office/drawing/2014/main" id="{D20FBD8D-41DE-4CB8-BA8C-E63A6317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0" y="1953126"/>
            <a:ext cx="2441618" cy="2322095"/>
          </a:xfrm>
          <a:prstGeom prst="rect">
            <a:avLst/>
          </a:prstGeom>
        </p:spPr>
      </p:pic>
      <p:pic>
        <p:nvPicPr>
          <p:cNvPr id="2050" name="Picture 2" descr="Image result for coding game">
            <a:extLst>
              <a:ext uri="{FF2B5EF4-FFF2-40B4-BE49-F238E27FC236}">
                <a16:creationId xmlns="" xmlns:a16="http://schemas.microsoft.com/office/drawing/2014/main" id="{FE72F9AF-7748-4C3C-8776-9D2C4E7C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50" y="1334503"/>
            <a:ext cx="2915653" cy="13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06E70ADC-1AEF-4C0E-A49F-D7F42038BBC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50" y="2820575"/>
            <a:ext cx="2915653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="" xmlns:a16="http://schemas.microsoft.com/office/drawing/2014/main" id="{5DF274D7-20D6-4893-B289-0A6DC1759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รูปภาพ 3">
            <a:extLst>
              <a:ext uri="{FF2B5EF4-FFF2-40B4-BE49-F238E27FC236}">
                <a16:creationId xmlns="" xmlns:a16="http://schemas.microsoft.com/office/drawing/2014/main" id="{0356C602-B2D2-4E0F-A6C1-3A90FEEB9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8179" y="617621"/>
            <a:ext cx="4469063" cy="39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รายละเอียดการพัฒนา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" name="Google Shape;126;p23">
            <a:extLst>
              <a:ext uri="{FF2B5EF4-FFF2-40B4-BE49-F238E27FC236}">
                <a16:creationId xmlns="" xmlns:a16="http://schemas.microsoft.com/office/drawing/2014/main" id="{095C0633-CC16-4E7F-99B2-42D171D23737}"/>
              </a:ext>
            </a:extLst>
          </p:cNvPr>
          <p:cNvSpPr txBox="1">
            <a:spLocks/>
          </p:cNvSpPr>
          <p:nvPr/>
        </p:nvSpPr>
        <p:spPr>
          <a:xfrm>
            <a:off x="1876225" y="1853501"/>
            <a:ext cx="5379708" cy="19988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2000" dirty="0">
                <a:latin typeface="Calibri" panose="020F0502020204030204" pitchFamily="34" charset="0"/>
              </a:rPr>
              <a:t>ภาษาที่ให้ผู้เล่นพิมพ์โค้ดเป็นภาษาที่กำหนดขึ้นมาเอง</a:t>
            </a:r>
          </a:p>
          <a:p>
            <a:r>
              <a:rPr lang="th-TH" sz="2000" dirty="0">
                <a:latin typeface="Calibri" panose="020F0502020204030204" pitchFamily="34" charset="0"/>
              </a:rPr>
              <a:t>การนำ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000" dirty="0">
                <a:latin typeface="Calibri" panose="020F0502020204030204" pitchFamily="34" charset="0"/>
              </a:rPr>
              <a:t>จากผู้เล่นไปแสดงผลบนหน้าจอ</a:t>
            </a:r>
            <a:endParaRPr lang="en-US" sz="2000" dirty="0">
              <a:latin typeface="Calibri" panose="020F0502020204030204" pitchFamily="34" charset="0"/>
            </a:endParaRPr>
          </a:p>
          <a:p>
            <a:pPr lvl="1"/>
            <a:r>
              <a:rPr lang="th-TH" sz="2000" dirty="0">
                <a:latin typeface="Calibri" panose="020F0502020204030204" pitchFamily="34" charset="0"/>
              </a:rPr>
              <a:t>รับ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th-TH" sz="2000" dirty="0">
                <a:latin typeface="Calibri" panose="020F0502020204030204" pitchFamily="34" charset="0"/>
              </a:rPr>
              <a:t>จากผู้เล่น แล้วทำการค้นหาคำที่กำหนดว่าส่วนไหนเป็น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h-TH" sz="2000" dirty="0">
                <a:latin typeface="Calibri" panose="020F0502020204030204" pitchFamily="34" charset="0"/>
              </a:rPr>
              <a:t>และ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endParaRPr lang="th-TH" sz="2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th-TH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ตัวอย่าง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Walk(right);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Walk(right);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F2E6F5D0-7722-442E-BA52-3D5CCCDF9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97;p20">
            <a:extLst>
              <a:ext uri="{FF2B5EF4-FFF2-40B4-BE49-F238E27FC236}">
                <a16:creationId xmlns="" xmlns:a16="http://schemas.microsoft.com/office/drawing/2014/main" id="{ED26AEB3-9CB6-45D6-8F9C-4A753A012752}"/>
              </a:ext>
            </a:extLst>
          </p:cNvPr>
          <p:cNvSpPr txBox="1">
            <a:spLocks/>
          </p:cNvSpPr>
          <p:nvPr/>
        </p:nvSpPr>
        <p:spPr>
          <a:xfrm>
            <a:off x="2769555" y="2143256"/>
            <a:ext cx="2213423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w,a,l,k</a:t>
            </a:r>
            <a:r>
              <a:rPr lang="en-US" dirty="0">
                <a:solidFill>
                  <a:schemeClr val="bg1"/>
                </a:solidFill>
              </a:rPr>
              <a:t>,(,</a:t>
            </a:r>
            <a:r>
              <a:rPr lang="en-US" dirty="0" err="1">
                <a:solidFill>
                  <a:schemeClr val="bg1"/>
                </a:solidFill>
              </a:rPr>
              <a:t>r,i,g,h,t</a:t>
            </a:r>
            <a:r>
              <a:rPr lang="en-US" dirty="0">
                <a:solidFill>
                  <a:schemeClr val="bg1"/>
                </a:solidFill>
              </a:rPr>
              <a:t>,),;</a:t>
            </a:r>
          </a:p>
        </p:txBody>
      </p:sp>
      <p:sp>
        <p:nvSpPr>
          <p:cNvPr id="5" name="Google Shape;97;p20">
            <a:extLst>
              <a:ext uri="{FF2B5EF4-FFF2-40B4-BE49-F238E27FC236}">
                <a16:creationId xmlns="" xmlns:a16="http://schemas.microsoft.com/office/drawing/2014/main" id="{652CC674-39A1-4F66-9946-EDF561DFE7A0}"/>
              </a:ext>
            </a:extLst>
          </p:cNvPr>
          <p:cNvSpPr txBox="1">
            <a:spLocks/>
          </p:cNvSpPr>
          <p:nvPr/>
        </p:nvSpPr>
        <p:spPr>
          <a:xfrm>
            <a:off x="1684421" y="2194141"/>
            <a:ext cx="981112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Parse:</a:t>
            </a:r>
          </a:p>
        </p:txBody>
      </p:sp>
      <p:sp>
        <p:nvSpPr>
          <p:cNvPr id="6" name="Google Shape;97;p20">
            <a:extLst>
              <a:ext uri="{FF2B5EF4-FFF2-40B4-BE49-F238E27FC236}">
                <a16:creationId xmlns="" xmlns:a16="http://schemas.microsoft.com/office/drawing/2014/main" id="{9FEA19B4-AFF2-43A9-8D50-ED18A2DF2A7B}"/>
              </a:ext>
            </a:extLst>
          </p:cNvPr>
          <p:cNvSpPr txBox="1">
            <a:spLocks/>
          </p:cNvSpPr>
          <p:nvPr/>
        </p:nvSpPr>
        <p:spPr>
          <a:xfrm>
            <a:off x="2769555" y="2762683"/>
            <a:ext cx="1648691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walk,(,right,),;</a:t>
            </a:r>
          </a:p>
        </p:txBody>
      </p:sp>
      <p:sp>
        <p:nvSpPr>
          <p:cNvPr id="7" name="Google Shape;97;p20">
            <a:extLst>
              <a:ext uri="{FF2B5EF4-FFF2-40B4-BE49-F238E27FC236}">
                <a16:creationId xmlns="" xmlns:a16="http://schemas.microsoft.com/office/drawing/2014/main" id="{FE29A5F2-D952-47AE-93E2-EEC629099CDC}"/>
              </a:ext>
            </a:extLst>
          </p:cNvPr>
          <p:cNvSpPr txBox="1">
            <a:spLocks/>
          </p:cNvSpPr>
          <p:nvPr/>
        </p:nvSpPr>
        <p:spPr>
          <a:xfrm>
            <a:off x="1580400" y="2804438"/>
            <a:ext cx="118915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rgbClr val="FFC000"/>
                </a:solidFill>
              </a:rPr>
              <a:t>Token:</a:t>
            </a:r>
          </a:p>
        </p:txBody>
      </p:sp>
      <p:sp>
        <p:nvSpPr>
          <p:cNvPr id="8" name="Google Shape;97;p20">
            <a:extLst>
              <a:ext uri="{FF2B5EF4-FFF2-40B4-BE49-F238E27FC236}">
                <a16:creationId xmlns="" xmlns:a16="http://schemas.microsoft.com/office/drawing/2014/main" id="{D0822B09-FDD3-4E75-976E-1EF0AFC02E85}"/>
              </a:ext>
            </a:extLst>
          </p:cNvPr>
          <p:cNvSpPr txBox="1">
            <a:spLocks/>
          </p:cNvSpPr>
          <p:nvPr/>
        </p:nvSpPr>
        <p:spPr>
          <a:xfrm>
            <a:off x="2459127" y="3546790"/>
            <a:ext cx="3250795" cy="34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S,walk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(right), walk(right),E</a:t>
            </a:r>
          </a:p>
        </p:txBody>
      </p:sp>
      <p:sp>
        <p:nvSpPr>
          <p:cNvPr id="9" name="Google Shape;97;p20">
            <a:extLst>
              <a:ext uri="{FF2B5EF4-FFF2-40B4-BE49-F238E27FC236}">
                <a16:creationId xmlns="" xmlns:a16="http://schemas.microsoft.com/office/drawing/2014/main" id="{81A9172D-C153-4467-B41E-993CB75A6F81}"/>
              </a:ext>
            </a:extLst>
          </p:cNvPr>
          <p:cNvSpPr txBox="1">
            <a:spLocks/>
          </p:cNvSpPr>
          <p:nvPr/>
        </p:nvSpPr>
        <p:spPr>
          <a:xfrm>
            <a:off x="1684422" y="3441348"/>
            <a:ext cx="828560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Line: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10" name="Google Shape;97;p20">
            <a:extLst>
              <a:ext uri="{FF2B5EF4-FFF2-40B4-BE49-F238E27FC236}">
                <a16:creationId xmlns="" xmlns:a16="http://schemas.microsoft.com/office/drawing/2014/main" id="{ECB37FB2-553D-4B44-9965-18C8701590AC}"/>
              </a:ext>
            </a:extLst>
          </p:cNvPr>
          <p:cNvSpPr txBox="1">
            <a:spLocks/>
          </p:cNvSpPr>
          <p:nvPr/>
        </p:nvSpPr>
        <p:spPr>
          <a:xfrm>
            <a:off x="1536070" y="1144299"/>
            <a:ext cx="1953823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walk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3200" dirty="0">
                <a:solidFill>
                  <a:srgbClr val="0070C0"/>
                </a:solidFill>
              </a:rPr>
              <a:t>right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349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="" xmlns:a16="http://schemas.microsoft.com/office/drawing/2014/main" id="{2AA6A281-4CAC-45A9-9BA1-FAA4527510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Google Shape;97;p20">
            <a:extLst>
              <a:ext uri="{FF2B5EF4-FFF2-40B4-BE49-F238E27FC236}">
                <a16:creationId xmlns="" xmlns:a16="http://schemas.microsoft.com/office/drawing/2014/main" id="{384B4A67-83AF-413C-97F5-27293F17696B}"/>
              </a:ext>
            </a:extLst>
          </p:cNvPr>
          <p:cNvSpPr txBox="1">
            <a:spLocks/>
          </p:cNvSpPr>
          <p:nvPr/>
        </p:nvSpPr>
        <p:spPr>
          <a:xfrm>
            <a:off x="1667488" y="555374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1.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while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en-US" sz="3200" dirty="0"/>
              <a:t>){</a:t>
            </a:r>
          </a:p>
        </p:txBody>
      </p:sp>
      <p:sp>
        <p:nvSpPr>
          <p:cNvPr id="6" name="Google Shape;97;p20">
            <a:extLst>
              <a:ext uri="{FF2B5EF4-FFF2-40B4-BE49-F238E27FC236}">
                <a16:creationId xmlns="" xmlns:a16="http://schemas.microsoft.com/office/drawing/2014/main" id="{26CEB2AF-68A7-4927-A57F-C91EECDA5EB7}"/>
              </a:ext>
            </a:extLst>
          </p:cNvPr>
          <p:cNvSpPr txBox="1">
            <a:spLocks/>
          </p:cNvSpPr>
          <p:nvPr/>
        </p:nvSpPr>
        <p:spPr>
          <a:xfrm>
            <a:off x="2610704" y="1436557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/>
              <a:t>}</a:t>
            </a:r>
          </a:p>
        </p:txBody>
      </p:sp>
      <p:sp>
        <p:nvSpPr>
          <p:cNvPr id="7" name="Google Shape;97;p20">
            <a:extLst>
              <a:ext uri="{FF2B5EF4-FFF2-40B4-BE49-F238E27FC236}">
                <a16:creationId xmlns="" xmlns:a16="http://schemas.microsoft.com/office/drawing/2014/main" id="{837386EA-9693-4E2E-BBDD-59117795CB31}"/>
              </a:ext>
            </a:extLst>
          </p:cNvPr>
          <p:cNvSpPr txBox="1">
            <a:spLocks/>
          </p:cNvSpPr>
          <p:nvPr/>
        </p:nvSpPr>
        <p:spPr>
          <a:xfrm>
            <a:off x="1667487" y="955197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somecode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97;p20">
            <a:extLst>
              <a:ext uri="{FF2B5EF4-FFF2-40B4-BE49-F238E27FC236}">
                <a16:creationId xmlns="" xmlns:a16="http://schemas.microsoft.com/office/drawing/2014/main" id="{3593EA18-0376-4D4A-94FD-65AEFAF44E6D}"/>
              </a:ext>
            </a:extLst>
          </p:cNvPr>
          <p:cNvSpPr txBox="1">
            <a:spLocks/>
          </p:cNvSpPr>
          <p:nvPr/>
        </p:nvSpPr>
        <p:spPr>
          <a:xfrm>
            <a:off x="1667487" y="2063817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2.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check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3200" dirty="0"/>
              <a:t>);</a:t>
            </a:r>
          </a:p>
        </p:txBody>
      </p:sp>
      <p:sp>
        <p:nvSpPr>
          <p:cNvPr id="9" name="Google Shape;97;p20">
            <a:extLst>
              <a:ext uri="{FF2B5EF4-FFF2-40B4-BE49-F238E27FC236}">
                <a16:creationId xmlns="" xmlns:a16="http://schemas.microsoft.com/office/drawing/2014/main" id="{1E25C66F-CD5F-4A27-B6AC-A2DB5BDB0DC9}"/>
              </a:ext>
            </a:extLst>
          </p:cNvPr>
          <p:cNvSpPr txBox="1">
            <a:spLocks/>
          </p:cNvSpPr>
          <p:nvPr/>
        </p:nvSpPr>
        <p:spPr>
          <a:xfrm>
            <a:off x="1244154" y="2770460"/>
            <a:ext cx="3420980" cy="111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3.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 if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check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3200" dirty="0"/>
              <a:t>)){</a:t>
            </a:r>
          </a:p>
          <a:p>
            <a:endParaRPr lang="en-US" sz="3200" dirty="0"/>
          </a:p>
        </p:txBody>
      </p:sp>
      <p:sp>
        <p:nvSpPr>
          <p:cNvPr id="10" name="Google Shape;97;p20">
            <a:extLst>
              <a:ext uri="{FF2B5EF4-FFF2-40B4-BE49-F238E27FC236}">
                <a16:creationId xmlns="" xmlns:a16="http://schemas.microsoft.com/office/drawing/2014/main" id="{9538F536-D9CF-41AE-836B-F0A3688E4D77}"/>
              </a:ext>
            </a:extLst>
          </p:cNvPr>
          <p:cNvSpPr txBox="1">
            <a:spLocks/>
          </p:cNvSpPr>
          <p:nvPr/>
        </p:nvSpPr>
        <p:spPr>
          <a:xfrm>
            <a:off x="1667487" y="3437112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somecode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Google Shape;97;p20">
            <a:extLst>
              <a:ext uri="{FF2B5EF4-FFF2-40B4-BE49-F238E27FC236}">
                <a16:creationId xmlns="" xmlns:a16="http://schemas.microsoft.com/office/drawing/2014/main" id="{CAA9F807-91D2-43CB-B8DB-88B1B31D30D5}"/>
              </a:ext>
            </a:extLst>
          </p:cNvPr>
          <p:cNvSpPr txBox="1">
            <a:spLocks/>
          </p:cNvSpPr>
          <p:nvPr/>
        </p:nvSpPr>
        <p:spPr>
          <a:xfrm>
            <a:off x="2781072" y="4041956"/>
            <a:ext cx="2261045" cy="4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279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3802950" y="673270"/>
            <a:ext cx="1538100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Receive input</a:t>
            </a:r>
            <a:endParaRPr sz="20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3802950" y="1327736"/>
            <a:ext cx="1538100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Convert to string</a:t>
            </a:r>
            <a:endParaRPr sz="16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653021" y="2027542"/>
            <a:ext cx="1837958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Cut another noise string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" name="Google Shape;146;p25">
            <a:extLst>
              <a:ext uri="{FF2B5EF4-FFF2-40B4-BE49-F238E27FC236}">
                <a16:creationId xmlns="" xmlns:a16="http://schemas.microsoft.com/office/drawing/2014/main" id="{DDD24926-D032-4A42-BC71-6BF3E54345A9}"/>
              </a:ext>
            </a:extLst>
          </p:cNvPr>
          <p:cNvSpPr txBox="1"/>
          <p:nvPr/>
        </p:nvSpPr>
        <p:spPr>
          <a:xfrm>
            <a:off x="3653021" y="2727054"/>
            <a:ext cx="1837958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Convert string to parse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" name="Google Shape;146;p25">
            <a:extLst>
              <a:ext uri="{FF2B5EF4-FFF2-40B4-BE49-F238E27FC236}">
                <a16:creationId xmlns="" xmlns:a16="http://schemas.microsoft.com/office/drawing/2014/main" id="{20C154B6-F141-4860-97C8-3F2ED1C639C8}"/>
              </a:ext>
            </a:extLst>
          </p:cNvPr>
          <p:cNvSpPr txBox="1"/>
          <p:nvPr/>
        </p:nvSpPr>
        <p:spPr>
          <a:xfrm>
            <a:off x="3653021" y="3498856"/>
            <a:ext cx="1837958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Convert parse to token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2" name="Google Shape;146;p25">
            <a:extLst>
              <a:ext uri="{FF2B5EF4-FFF2-40B4-BE49-F238E27FC236}">
                <a16:creationId xmlns="" xmlns:a16="http://schemas.microsoft.com/office/drawing/2014/main" id="{234F0B28-A34B-45F5-8E31-CFB4A16E2587}"/>
              </a:ext>
            </a:extLst>
          </p:cNvPr>
          <p:cNvSpPr txBox="1"/>
          <p:nvPr/>
        </p:nvSpPr>
        <p:spPr>
          <a:xfrm>
            <a:off x="3653021" y="4266905"/>
            <a:ext cx="1837958" cy="1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Convert token to line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="" xmlns:a16="http://schemas.microsoft.com/office/drawing/2014/main" id="{8DF6DB11-52B7-433B-BF28-2D0A84284044}"/>
              </a:ext>
            </a:extLst>
          </p:cNvPr>
          <p:cNvCxnSpPr>
            <a:stCxn id="142" idx="2"/>
            <a:endCxn id="145" idx="0"/>
          </p:cNvCxnSpPr>
          <p:nvPr/>
        </p:nvCxnSpPr>
        <p:spPr>
          <a:xfrm>
            <a:off x="4572000" y="863394"/>
            <a:ext cx="0" cy="46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>
            <a:extLst>
              <a:ext uri="{FF2B5EF4-FFF2-40B4-BE49-F238E27FC236}">
                <a16:creationId xmlns="" xmlns:a16="http://schemas.microsoft.com/office/drawing/2014/main" id="{1FEA0F67-4F8E-4498-AB92-A244E6D0D6A3}"/>
              </a:ext>
            </a:extLst>
          </p:cNvPr>
          <p:cNvCxnSpPr>
            <a:stCxn id="145" idx="2"/>
            <a:endCxn id="146" idx="0"/>
          </p:cNvCxnSpPr>
          <p:nvPr/>
        </p:nvCxnSpPr>
        <p:spPr>
          <a:xfrm>
            <a:off x="4572000" y="1517860"/>
            <a:ext cx="0" cy="50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="" xmlns:a16="http://schemas.microsoft.com/office/drawing/2014/main" id="{FC68E945-781F-4EB3-95A8-CFE96F54C7D0}"/>
              </a:ext>
            </a:extLst>
          </p:cNvPr>
          <p:cNvCxnSpPr>
            <a:stCxn id="146" idx="2"/>
            <a:endCxn id="38" idx="0"/>
          </p:cNvCxnSpPr>
          <p:nvPr/>
        </p:nvCxnSpPr>
        <p:spPr>
          <a:xfrm>
            <a:off x="4572000" y="2217666"/>
            <a:ext cx="0" cy="50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="" xmlns:a16="http://schemas.microsoft.com/office/drawing/2014/main" id="{65E7A65D-02A5-4C51-8A29-E27D7B057471}"/>
              </a:ext>
            </a:extLst>
          </p:cNvPr>
          <p:cNvCxnSpPr>
            <a:stCxn id="38" idx="2"/>
            <a:endCxn id="40" idx="0"/>
          </p:cNvCxnSpPr>
          <p:nvPr/>
        </p:nvCxnSpPr>
        <p:spPr>
          <a:xfrm>
            <a:off x="4572000" y="2917178"/>
            <a:ext cx="0" cy="581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="" xmlns:a16="http://schemas.microsoft.com/office/drawing/2014/main" id="{390C9371-B82D-4EE6-89B4-D7B8D0ADB474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>
            <a:off x="4572000" y="3688980"/>
            <a:ext cx="0" cy="5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กล่องข้อความ 2">
            <a:extLst>
              <a:ext uri="{FF2B5EF4-FFF2-40B4-BE49-F238E27FC236}">
                <a16:creationId xmlns="" xmlns:a16="http://schemas.microsoft.com/office/drawing/2014/main" id="{F3B37ABC-E43D-4C4F-803B-6032DB38B8A9}"/>
              </a:ext>
            </a:extLst>
          </p:cNvPr>
          <p:cNvSpPr txBox="1"/>
          <p:nvPr/>
        </p:nvSpPr>
        <p:spPr>
          <a:xfrm>
            <a:off x="1325567" y="1268909"/>
            <a:ext cx="197522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Walk(right);walk(right);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="" xmlns:a16="http://schemas.microsoft.com/office/drawing/2014/main" id="{8B45FC19-2CFB-4FB1-AEAB-7E2098AB4E7A}"/>
              </a:ext>
            </a:extLst>
          </p:cNvPr>
          <p:cNvSpPr txBox="1"/>
          <p:nvPr/>
        </p:nvSpPr>
        <p:spPr>
          <a:xfrm>
            <a:off x="5852190" y="2453687"/>
            <a:ext cx="224292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l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k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r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i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g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h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;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l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k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r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i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g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h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="" xmlns:a16="http://schemas.microsoft.com/office/drawing/2014/main" id="{17429257-E6D6-4E3F-952D-7EB74CB4C10F}"/>
              </a:ext>
            </a:extLst>
          </p:cNvPr>
          <p:cNvSpPr txBox="1"/>
          <p:nvPr/>
        </p:nvSpPr>
        <p:spPr>
          <a:xfrm>
            <a:off x="5843213" y="3391524"/>
            <a:ext cx="286969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right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;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walk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right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="" xmlns:a16="http://schemas.microsoft.com/office/drawing/2014/main" id="{BCA6D516-1F58-4AD4-8A5E-6E29F117F799}"/>
              </a:ext>
            </a:extLst>
          </p:cNvPr>
          <p:cNvSpPr txBox="1"/>
          <p:nvPr/>
        </p:nvSpPr>
        <p:spPr>
          <a:xfrm>
            <a:off x="1375261" y="4208078"/>
            <a:ext cx="192552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Walk(right),walk(right)</a:t>
            </a:r>
          </a:p>
        </p:txBody>
      </p:sp>
      <p:cxnSp>
        <p:nvCxnSpPr>
          <p:cNvPr id="21" name="Straight Arrow Connector 20"/>
          <p:cNvCxnSpPr>
            <a:stCxn id="145" idx="1"/>
            <a:endCxn id="3" idx="3"/>
          </p:cNvCxnSpPr>
          <p:nvPr/>
        </p:nvCxnSpPr>
        <p:spPr>
          <a:xfrm flipH="1">
            <a:off x="3300788" y="1422798"/>
            <a:ext cx="502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2" idx="3"/>
            <a:endCxn id="55" idx="1"/>
          </p:cNvCxnSpPr>
          <p:nvPr/>
        </p:nvCxnSpPr>
        <p:spPr>
          <a:xfrm>
            <a:off x="5341050" y="768332"/>
            <a:ext cx="32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8" idx="3"/>
            <a:endCxn id="4" idx="1"/>
          </p:cNvCxnSpPr>
          <p:nvPr/>
        </p:nvCxnSpPr>
        <p:spPr>
          <a:xfrm flipV="1">
            <a:off x="5490979" y="2715297"/>
            <a:ext cx="361211" cy="10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3"/>
            <a:endCxn id="5" idx="1"/>
          </p:cNvCxnSpPr>
          <p:nvPr/>
        </p:nvCxnSpPr>
        <p:spPr>
          <a:xfrm flipV="1">
            <a:off x="5490979" y="3545413"/>
            <a:ext cx="352234" cy="4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1"/>
            <a:endCxn id="6" idx="3"/>
          </p:cNvCxnSpPr>
          <p:nvPr/>
        </p:nvCxnSpPr>
        <p:spPr>
          <a:xfrm flipH="1">
            <a:off x="3300788" y="4361967"/>
            <a:ext cx="352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/>
          <p:cNvSpPr/>
          <p:nvPr/>
        </p:nvSpPr>
        <p:spPr>
          <a:xfrm>
            <a:off x="5667096" y="437045"/>
            <a:ext cx="1099118" cy="662573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Walk(right);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Walk(right);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3776763" y="1397612"/>
            <a:ext cx="1538100" cy="2923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Run by line[n]</a:t>
            </a:r>
            <a:endParaRPr sz="20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181855" y="2060400"/>
            <a:ext cx="780290" cy="2005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Execute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" name="Google Shape;146;p25">
            <a:extLst>
              <a:ext uri="{FF2B5EF4-FFF2-40B4-BE49-F238E27FC236}">
                <a16:creationId xmlns="" xmlns:a16="http://schemas.microsoft.com/office/drawing/2014/main" id="{DDD24926-D032-4A42-BC71-6BF3E54345A9}"/>
              </a:ext>
            </a:extLst>
          </p:cNvPr>
          <p:cNvSpPr txBox="1"/>
          <p:nvPr/>
        </p:nvSpPr>
        <p:spPr>
          <a:xfrm>
            <a:off x="3701876" y="2534621"/>
            <a:ext cx="1740248" cy="2308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Show execute to display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2" name="Google Shape;146;p25">
            <a:extLst>
              <a:ext uri="{FF2B5EF4-FFF2-40B4-BE49-F238E27FC236}">
                <a16:creationId xmlns="" xmlns:a16="http://schemas.microsoft.com/office/drawing/2014/main" id="{234F0B28-A34B-45F5-8E31-CFB4A16E2587}"/>
              </a:ext>
            </a:extLst>
          </p:cNvPr>
          <p:cNvSpPr txBox="1"/>
          <p:nvPr/>
        </p:nvSpPr>
        <p:spPr>
          <a:xfrm>
            <a:off x="4164119" y="3287141"/>
            <a:ext cx="827954" cy="210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Last line?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9" name="Google Shape;146;p25">
            <a:extLst>
              <a:ext uri="{FF2B5EF4-FFF2-40B4-BE49-F238E27FC236}">
                <a16:creationId xmlns="" xmlns:a16="http://schemas.microsoft.com/office/drawing/2014/main" id="{FBA010AD-3A4F-4E57-93F5-D1355E57BB46}"/>
              </a:ext>
            </a:extLst>
          </p:cNvPr>
          <p:cNvSpPr txBox="1"/>
          <p:nvPr/>
        </p:nvSpPr>
        <p:spPr>
          <a:xfrm>
            <a:off x="3771774" y="3178057"/>
            <a:ext cx="479734" cy="21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No 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0" name="ตัวเชื่อมต่อ: หักมุม 9">
            <a:extLst>
              <a:ext uri="{FF2B5EF4-FFF2-40B4-BE49-F238E27FC236}">
                <a16:creationId xmlns="" xmlns:a16="http://schemas.microsoft.com/office/drawing/2014/main" id="{FE9EECF6-5DEA-4EEE-89E4-B9DEBCAAD30B}"/>
              </a:ext>
            </a:extLst>
          </p:cNvPr>
          <p:cNvCxnSpPr>
            <a:stCxn id="73" idx="0"/>
            <a:endCxn id="142" idx="1"/>
          </p:cNvCxnSpPr>
          <p:nvPr/>
        </p:nvCxnSpPr>
        <p:spPr>
          <a:xfrm rot="5400000" flipH="1" flipV="1">
            <a:off x="3288395" y="1652812"/>
            <a:ext cx="597388" cy="3793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="" xmlns:a16="http://schemas.microsoft.com/office/drawing/2014/main" id="{0B662448-9477-4A3E-B85D-67DEF0F917CB}"/>
              </a:ext>
            </a:extLst>
          </p:cNvPr>
          <p:cNvCxnSpPr>
            <a:stCxn id="142" idx="2"/>
            <a:endCxn id="146" idx="0"/>
          </p:cNvCxnSpPr>
          <p:nvPr/>
        </p:nvCxnSpPr>
        <p:spPr>
          <a:xfrm>
            <a:off x="4545813" y="1689970"/>
            <a:ext cx="26187" cy="3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="" xmlns:a16="http://schemas.microsoft.com/office/drawing/2014/main" id="{7896B3F5-DD26-44EB-94E4-6D4C2B6D9730}"/>
              </a:ext>
            </a:extLst>
          </p:cNvPr>
          <p:cNvCxnSpPr>
            <a:stCxn id="146" idx="2"/>
            <a:endCxn id="38" idx="0"/>
          </p:cNvCxnSpPr>
          <p:nvPr/>
        </p:nvCxnSpPr>
        <p:spPr>
          <a:xfrm>
            <a:off x="4572000" y="2260958"/>
            <a:ext cx="0" cy="27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="" xmlns:a16="http://schemas.microsoft.com/office/drawing/2014/main" id="{FAD8EBC7-21AB-40F7-A71B-48491D825965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>
            <a:off x="4572000" y="2765513"/>
            <a:ext cx="6096" cy="521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46;p25">
            <a:extLst>
              <a:ext uri="{FF2B5EF4-FFF2-40B4-BE49-F238E27FC236}">
                <a16:creationId xmlns="" xmlns:a16="http://schemas.microsoft.com/office/drawing/2014/main" id="{00E0944B-79C8-470A-A0A2-8045CEE81B9C}"/>
              </a:ext>
            </a:extLst>
          </p:cNvPr>
          <p:cNvSpPr txBox="1"/>
          <p:nvPr/>
        </p:nvSpPr>
        <p:spPr>
          <a:xfrm>
            <a:off x="4926315" y="3185819"/>
            <a:ext cx="479734" cy="21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Yes 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" name="Google Shape;146;p25">
            <a:extLst>
              <a:ext uri="{FF2B5EF4-FFF2-40B4-BE49-F238E27FC236}">
                <a16:creationId xmlns="" xmlns:a16="http://schemas.microsoft.com/office/drawing/2014/main" id="{03C7AF20-1297-4A0D-8963-A82DD43F3DF1}"/>
              </a:ext>
            </a:extLst>
          </p:cNvPr>
          <p:cNvSpPr txBox="1"/>
          <p:nvPr/>
        </p:nvSpPr>
        <p:spPr>
          <a:xfrm>
            <a:off x="5754268" y="3279633"/>
            <a:ext cx="479734" cy="2181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End 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="" xmlns:a16="http://schemas.microsoft.com/office/drawing/2014/main" id="{297A7A93-CF0D-49DB-84E7-8FE16CFB1AFF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 flipV="1">
            <a:off x="4992073" y="3388717"/>
            <a:ext cx="762195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="" xmlns:a16="http://schemas.microsoft.com/office/drawing/2014/main" id="{83D92496-A651-42A0-8F89-5F499AF77A5F}"/>
              </a:ext>
            </a:extLst>
          </p:cNvPr>
          <p:cNvSpPr txBox="1"/>
          <p:nvPr/>
        </p:nvSpPr>
        <p:spPr>
          <a:xfrm>
            <a:off x="769817" y="1049411"/>
            <a:ext cx="206498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Walk(right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Walk(right</a:t>
            </a:r>
            <a:r>
              <a:rPr lang="en-US" dirty="0"/>
              <a:t>);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="" xmlns:a16="http://schemas.microsoft.com/office/drawing/2014/main" id="{13633E47-726A-4AE8-8B55-7697A8389EA9}"/>
              </a:ext>
            </a:extLst>
          </p:cNvPr>
          <p:cNvSpPr txBox="1"/>
          <p:nvPr/>
        </p:nvSpPr>
        <p:spPr>
          <a:xfrm>
            <a:off x="5819499" y="1397612"/>
            <a:ext cx="105028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Walk(right)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="" xmlns:a16="http://schemas.microsoft.com/office/drawing/2014/main" id="{F9C9147D-C321-45CF-B033-CE321A0BD7CC}"/>
              </a:ext>
            </a:extLst>
          </p:cNvPr>
          <p:cNvSpPr txBox="1"/>
          <p:nvPr/>
        </p:nvSpPr>
        <p:spPr>
          <a:xfrm>
            <a:off x="977154" y="611032"/>
            <a:ext cx="28405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="" xmlns:a16="http://schemas.microsoft.com/office/drawing/2014/main" id="{19B8ACC1-9088-48C6-82B2-9C668149FF85}"/>
              </a:ext>
            </a:extLst>
          </p:cNvPr>
          <p:cNvSpPr txBox="1"/>
          <p:nvPr/>
        </p:nvSpPr>
        <p:spPr>
          <a:xfrm>
            <a:off x="2248026" y="611033"/>
            <a:ext cx="28405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="" xmlns:a16="http://schemas.microsoft.com/office/drawing/2014/main" id="{DC6972A0-E48E-432D-8532-0E15616638F3}"/>
              </a:ext>
            </a:extLst>
          </p:cNvPr>
          <p:cNvCxnSpPr>
            <a:stCxn id="142" idx="3"/>
            <a:endCxn id="2" idx="1"/>
          </p:cNvCxnSpPr>
          <p:nvPr/>
        </p:nvCxnSpPr>
        <p:spPr>
          <a:xfrm>
            <a:off x="5314863" y="1543791"/>
            <a:ext cx="504636" cy="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ลูกศร: ขวา 31">
            <a:extLst>
              <a:ext uri="{FF2B5EF4-FFF2-40B4-BE49-F238E27FC236}">
                <a16:creationId xmlns="" xmlns:a16="http://schemas.microsoft.com/office/drawing/2014/main" id="{4B8AD821-46C9-41FD-A139-D8C888E583F1}"/>
              </a:ext>
            </a:extLst>
          </p:cNvPr>
          <p:cNvSpPr/>
          <p:nvPr/>
        </p:nvSpPr>
        <p:spPr>
          <a:xfrm rot="16200000">
            <a:off x="911523" y="1501767"/>
            <a:ext cx="510346" cy="4823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Content Placeholder 5">
            <a:extLst>
              <a:ext uri="{FF2B5EF4-FFF2-40B4-BE49-F238E27FC236}">
                <a16:creationId xmlns="" xmlns:a16="http://schemas.microsoft.com/office/drawing/2014/main" id="{CFA45018-F633-481D-8680-6B8C99C32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01" y="2228477"/>
            <a:ext cx="1550480" cy="808946"/>
          </a:xfrm>
          <a:prstGeom prst="rect">
            <a:avLst/>
          </a:prstGeom>
        </p:spPr>
      </p:pic>
      <p:cxnSp>
        <p:nvCxnSpPr>
          <p:cNvPr id="35" name="ลูกศรเชื่อมต่อแบบตรง 34">
            <a:extLst>
              <a:ext uri="{FF2B5EF4-FFF2-40B4-BE49-F238E27FC236}">
                <a16:creationId xmlns="" xmlns:a16="http://schemas.microsoft.com/office/drawing/2014/main" id="{2D6618D4-6F4A-4ED1-8406-0B816F5CFC59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 flipV="1">
            <a:off x="5442124" y="2632950"/>
            <a:ext cx="413977" cy="1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46;p25">
            <a:extLst>
              <a:ext uri="{FF2B5EF4-FFF2-40B4-BE49-F238E27FC236}">
                <a16:creationId xmlns="" xmlns:a16="http://schemas.microsoft.com/office/drawing/2014/main" id="{03C7AF20-1297-4A0D-8963-A82DD43F3DF1}"/>
              </a:ext>
            </a:extLst>
          </p:cNvPr>
          <p:cNvSpPr txBox="1"/>
          <p:nvPr/>
        </p:nvSpPr>
        <p:spPr>
          <a:xfrm>
            <a:off x="4218842" y="988820"/>
            <a:ext cx="601321" cy="2181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Start</a:t>
            </a:r>
          </a:p>
        </p:txBody>
      </p:sp>
      <p:cxnSp>
        <p:nvCxnSpPr>
          <p:cNvPr id="62" name="Straight Arrow Connector 61"/>
          <p:cNvCxnSpPr>
            <a:stCxn id="64" idx="2"/>
            <a:endCxn id="142" idx="0"/>
          </p:cNvCxnSpPr>
          <p:nvPr/>
        </p:nvCxnSpPr>
        <p:spPr>
          <a:xfrm>
            <a:off x="4519503" y="1206988"/>
            <a:ext cx="26310" cy="19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Process 72"/>
          <p:cNvSpPr/>
          <p:nvPr/>
        </p:nvSpPr>
        <p:spPr>
          <a:xfrm>
            <a:off x="2907660" y="2141179"/>
            <a:ext cx="979512" cy="23955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Pointer++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Elbow Connector 71"/>
          <p:cNvCxnSpPr>
            <a:stCxn id="42" idx="1"/>
            <a:endCxn id="73" idx="2"/>
          </p:cNvCxnSpPr>
          <p:nvPr/>
        </p:nvCxnSpPr>
        <p:spPr>
          <a:xfrm rot="10800000">
            <a:off x="3397417" y="2380737"/>
            <a:ext cx="766703" cy="1011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Process 81"/>
          <p:cNvSpPr/>
          <p:nvPr/>
        </p:nvSpPr>
        <p:spPr>
          <a:xfrm>
            <a:off x="5013344" y="540726"/>
            <a:ext cx="1099118" cy="662573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Walk(right);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Walk(right);</a:t>
            </a: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274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3147636" y="1334925"/>
            <a:ext cx="1267968" cy="2234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dirty="0"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Execute command</a:t>
            </a:r>
          </a:p>
        </p:txBody>
      </p:sp>
      <p:sp>
        <p:nvSpPr>
          <p:cNvPr id="38" name="Google Shape;146;p25">
            <a:extLst>
              <a:ext uri="{FF2B5EF4-FFF2-40B4-BE49-F238E27FC236}">
                <a16:creationId xmlns="" xmlns:a16="http://schemas.microsoft.com/office/drawing/2014/main" id="{DDD24926-D032-4A42-BC71-6BF3E54345A9}"/>
              </a:ext>
            </a:extLst>
          </p:cNvPr>
          <p:cNvSpPr txBox="1"/>
          <p:nvPr/>
        </p:nvSpPr>
        <p:spPr>
          <a:xfrm>
            <a:off x="4453757" y="2155612"/>
            <a:ext cx="1861410" cy="2308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Show execute to display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ea typeface="Patrick Hand"/>
              <a:cs typeface="Arial" panose="020B0604020202020204" pitchFamily="34" charset="0"/>
              <a:sym typeface="Patrick Hand"/>
            </a:endParaRPr>
          </a:p>
        </p:txBody>
      </p:sp>
      <p:cxnSp>
        <p:nvCxnSpPr>
          <p:cNvPr id="10" name="ตัวเชื่อมต่อ: หักมุม 9">
            <a:extLst>
              <a:ext uri="{FF2B5EF4-FFF2-40B4-BE49-F238E27FC236}">
                <a16:creationId xmlns="" xmlns:a16="http://schemas.microsoft.com/office/drawing/2014/main" id="{FE9EECF6-5DEA-4EEE-89E4-B9DEBCAAD30B}"/>
              </a:ext>
            </a:extLst>
          </p:cNvPr>
          <p:cNvCxnSpPr>
            <a:stCxn id="92" idx="0"/>
            <a:endCxn id="142" idx="1"/>
          </p:cNvCxnSpPr>
          <p:nvPr/>
        </p:nvCxnSpPr>
        <p:spPr>
          <a:xfrm rot="5400000" flipH="1" flipV="1">
            <a:off x="952875" y="1904407"/>
            <a:ext cx="2652520" cy="17370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="" xmlns:a16="http://schemas.microsoft.com/office/drawing/2014/main" id="{7896B3F5-DD26-44EB-94E4-6D4C2B6D9730}"/>
              </a:ext>
            </a:extLst>
          </p:cNvPr>
          <p:cNvCxnSpPr>
            <a:stCxn id="142" idx="2"/>
            <a:endCxn id="115" idx="0"/>
          </p:cNvCxnSpPr>
          <p:nvPr/>
        </p:nvCxnSpPr>
        <p:spPr>
          <a:xfrm flipH="1">
            <a:off x="3756427" y="1558369"/>
            <a:ext cx="25193" cy="27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2937123" y="4329220"/>
            <a:ext cx="1970081" cy="305791"/>
            <a:chOff x="3929347" y="4187052"/>
            <a:chExt cx="1522388" cy="305791"/>
          </a:xfrm>
        </p:grpSpPr>
        <p:sp>
          <p:nvSpPr>
            <p:cNvPr id="42" name="Google Shape;146;p25">
              <a:extLst>
                <a:ext uri="{FF2B5EF4-FFF2-40B4-BE49-F238E27FC236}">
                  <a16:creationId xmlns="" xmlns:a16="http://schemas.microsoft.com/office/drawing/2014/main" id="{234F0B28-A34B-45F5-8E31-CFB4A16E2587}"/>
                </a:ext>
              </a:extLst>
            </p:cNvPr>
            <p:cNvSpPr txBox="1"/>
            <p:nvPr/>
          </p:nvSpPr>
          <p:spPr>
            <a:xfrm>
              <a:off x="4308408" y="4282183"/>
              <a:ext cx="737313" cy="2106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rPr>
                <a:t>Last line?</a:t>
              </a:r>
              <a:endParaRPr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endParaRPr>
            </a:p>
          </p:txBody>
        </p:sp>
        <p:sp>
          <p:nvSpPr>
            <p:cNvPr id="19" name="Google Shape;146;p25">
              <a:extLst>
                <a:ext uri="{FF2B5EF4-FFF2-40B4-BE49-F238E27FC236}">
                  <a16:creationId xmlns="" xmlns:a16="http://schemas.microsoft.com/office/drawing/2014/main" id="{FBA010AD-3A4F-4E57-93F5-D1355E57BB46}"/>
                </a:ext>
              </a:extLst>
            </p:cNvPr>
            <p:cNvSpPr txBox="1"/>
            <p:nvPr/>
          </p:nvSpPr>
          <p:spPr>
            <a:xfrm>
              <a:off x="3929347" y="4187052"/>
              <a:ext cx="479734" cy="218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rPr>
                <a:t>No </a:t>
              </a:r>
              <a:endParaRPr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endParaRPr>
            </a:p>
          </p:txBody>
        </p:sp>
        <p:sp>
          <p:nvSpPr>
            <p:cNvPr id="44" name="Google Shape;146;p25">
              <a:extLst>
                <a:ext uri="{FF2B5EF4-FFF2-40B4-BE49-F238E27FC236}">
                  <a16:creationId xmlns="" xmlns:a16="http://schemas.microsoft.com/office/drawing/2014/main" id="{00E0944B-79C8-470A-A0A2-8045CEE81B9C}"/>
                </a:ext>
              </a:extLst>
            </p:cNvPr>
            <p:cNvSpPr txBox="1"/>
            <p:nvPr/>
          </p:nvSpPr>
          <p:spPr>
            <a:xfrm>
              <a:off x="4972001" y="4187052"/>
              <a:ext cx="479734" cy="218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rPr>
                <a:t>Yes </a:t>
              </a:r>
              <a:endParaRPr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endParaRPr>
            </a:p>
          </p:txBody>
        </p:sp>
      </p:grpSp>
      <p:sp>
        <p:nvSpPr>
          <p:cNvPr id="48" name="Google Shape;146;p25">
            <a:extLst>
              <a:ext uri="{FF2B5EF4-FFF2-40B4-BE49-F238E27FC236}">
                <a16:creationId xmlns="" xmlns:a16="http://schemas.microsoft.com/office/drawing/2014/main" id="{03C7AF20-1297-4A0D-8963-A82DD43F3DF1}"/>
              </a:ext>
            </a:extLst>
          </p:cNvPr>
          <p:cNvSpPr txBox="1"/>
          <p:nvPr/>
        </p:nvSpPr>
        <p:spPr>
          <a:xfrm>
            <a:off x="5800940" y="4416843"/>
            <a:ext cx="620811" cy="2181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End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ea typeface="Patrick Hand"/>
              <a:cs typeface="Arial" panose="020B0604020202020204" pitchFamily="34" charset="0"/>
              <a:sym typeface="Patrick Hand"/>
            </a:endParaRP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="" xmlns:a16="http://schemas.microsoft.com/office/drawing/2014/main" id="{297A7A93-CF0D-49DB-84E7-8FE16CFB1AFF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 flipV="1">
            <a:off x="4381791" y="4525927"/>
            <a:ext cx="1419149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="" xmlns:a16="http://schemas.microsoft.com/office/drawing/2014/main" id="{13633E47-726A-4AE8-8B55-7697A8389EA9}"/>
              </a:ext>
            </a:extLst>
          </p:cNvPr>
          <p:cNvSpPr txBox="1"/>
          <p:nvPr/>
        </p:nvSpPr>
        <p:spPr>
          <a:xfrm>
            <a:off x="4762395" y="1319078"/>
            <a:ext cx="108153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If(check(right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)){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="" xmlns:a16="http://schemas.microsoft.com/office/drawing/2014/main" id="{DC6972A0-E48E-432D-8532-0E15616638F3}"/>
              </a:ext>
            </a:extLst>
          </p:cNvPr>
          <p:cNvCxnSpPr>
            <a:stCxn id="142" idx="3"/>
            <a:endCxn id="2" idx="1"/>
          </p:cNvCxnSpPr>
          <p:nvPr/>
        </p:nvCxnSpPr>
        <p:spPr>
          <a:xfrm flipV="1">
            <a:off x="4415604" y="1442189"/>
            <a:ext cx="346791" cy="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Content Placeholder 5">
            <a:extLst>
              <a:ext uri="{FF2B5EF4-FFF2-40B4-BE49-F238E27FC236}">
                <a16:creationId xmlns="" xmlns:a16="http://schemas.microsoft.com/office/drawing/2014/main" id="{CFA45018-F633-481D-8680-6B8C99C32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79" y="1846488"/>
            <a:ext cx="1620505" cy="808946"/>
          </a:xfrm>
          <a:prstGeom prst="rect">
            <a:avLst/>
          </a:prstGeom>
        </p:spPr>
      </p:pic>
      <p:cxnSp>
        <p:nvCxnSpPr>
          <p:cNvPr id="35" name="ลูกศรเชื่อมต่อแบบตรง 34">
            <a:extLst>
              <a:ext uri="{FF2B5EF4-FFF2-40B4-BE49-F238E27FC236}">
                <a16:creationId xmlns="" xmlns:a16="http://schemas.microsoft.com/office/drawing/2014/main" id="{2D6618D4-6F4A-4ED1-8406-0B816F5CFC59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 flipV="1">
            <a:off x="6315167" y="2250961"/>
            <a:ext cx="199112" cy="2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8" idx="2"/>
            <a:endCxn id="281" idx="0"/>
          </p:cNvCxnSpPr>
          <p:nvPr/>
        </p:nvCxnSpPr>
        <p:spPr>
          <a:xfrm rot="5400000">
            <a:off x="3788262" y="2502966"/>
            <a:ext cx="1712663" cy="1479738"/>
          </a:xfrm>
          <a:prstGeom prst="bentConnector3">
            <a:avLst>
              <a:gd name="adj1" fmla="val 887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Process 91"/>
          <p:cNvSpPr/>
          <p:nvPr/>
        </p:nvSpPr>
        <p:spPr>
          <a:xfrm>
            <a:off x="949799" y="4099167"/>
            <a:ext cx="921672" cy="23955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Pointer++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/>
          <p:cNvCxnSpPr>
            <a:stCxn id="42" idx="1"/>
            <a:endCxn id="92" idx="2"/>
          </p:cNvCxnSpPr>
          <p:nvPr/>
        </p:nvCxnSpPr>
        <p:spPr>
          <a:xfrm rot="10800000">
            <a:off x="1410636" y="4338725"/>
            <a:ext cx="2017021" cy="190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Google Shape;146;p25">
            <a:extLst>
              <a:ext uri="{FF2B5EF4-FFF2-40B4-BE49-F238E27FC236}">
                <a16:creationId xmlns="" xmlns:a16="http://schemas.microsoft.com/office/drawing/2014/main" id="{03C7AF20-1297-4A0D-8963-A82DD43F3DF1}"/>
              </a:ext>
            </a:extLst>
          </p:cNvPr>
          <p:cNvSpPr txBox="1"/>
          <p:nvPr/>
        </p:nvSpPr>
        <p:spPr>
          <a:xfrm>
            <a:off x="3392544" y="165151"/>
            <a:ext cx="778153" cy="2181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Start</a:t>
            </a:r>
          </a:p>
        </p:txBody>
      </p:sp>
      <p:cxnSp>
        <p:nvCxnSpPr>
          <p:cNvPr id="165" name="Straight Arrow Connector 164"/>
          <p:cNvCxnSpPr>
            <a:stCxn id="163" idx="2"/>
            <a:endCxn id="199" idx="0"/>
          </p:cNvCxnSpPr>
          <p:nvPr/>
        </p:nvCxnSpPr>
        <p:spPr>
          <a:xfrm flipH="1">
            <a:off x="3781620" y="383319"/>
            <a:ext cx="1" cy="13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ลูกศร: ขวา 31">
            <a:extLst>
              <a:ext uri="{FF2B5EF4-FFF2-40B4-BE49-F238E27FC236}">
                <a16:creationId xmlns="" xmlns:a16="http://schemas.microsoft.com/office/drawing/2014/main" id="{4B8AD821-46C9-41FD-A139-D8C888E583F1}"/>
              </a:ext>
            </a:extLst>
          </p:cNvPr>
          <p:cNvSpPr/>
          <p:nvPr/>
        </p:nvSpPr>
        <p:spPr>
          <a:xfrm rot="16200000">
            <a:off x="252418" y="902009"/>
            <a:ext cx="510346" cy="4823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124540" y="202350"/>
            <a:ext cx="1858201" cy="599829"/>
            <a:chOff x="243754" y="303255"/>
            <a:chExt cx="1858201" cy="599829"/>
          </a:xfrm>
        </p:grpSpPr>
        <p:sp>
          <p:nvSpPr>
            <p:cNvPr id="21" name="กล่องข้อความ 20">
              <a:extLst>
                <a:ext uri="{FF2B5EF4-FFF2-40B4-BE49-F238E27FC236}">
                  <a16:creationId xmlns="" xmlns:a16="http://schemas.microsoft.com/office/drawing/2014/main" id="{83D92496-A651-42A0-8F89-5F499AF77A5F}"/>
                </a:ext>
              </a:extLst>
            </p:cNvPr>
            <p:cNvSpPr txBox="1"/>
            <p:nvPr/>
          </p:nvSpPr>
          <p:spPr>
            <a:xfrm>
              <a:off x="243754" y="656863"/>
              <a:ext cx="1858201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If(check(right)){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Walk(right)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}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="" xmlns:a16="http://schemas.microsoft.com/office/drawing/2014/main" id="{F9C9147D-C321-45CF-B033-CE321A0BD7CC}"/>
                </a:ext>
              </a:extLst>
            </p:cNvPr>
            <p:cNvSpPr txBox="1"/>
            <p:nvPr/>
          </p:nvSpPr>
          <p:spPr>
            <a:xfrm>
              <a:off x="533337" y="303255"/>
              <a:ext cx="201464" cy="24622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1506296" y="303255"/>
              <a:ext cx="201464" cy="24622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1895372" y="303255"/>
              <a:ext cx="201464" cy="24622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5" name="Flowchart: Decision 114"/>
          <p:cNvSpPr/>
          <p:nvPr/>
        </p:nvSpPr>
        <p:spPr>
          <a:xfrm>
            <a:off x="3230941" y="1831070"/>
            <a:ext cx="1050972" cy="373344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Condition?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98394" y="1733880"/>
            <a:ext cx="392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46;p25">
            <a:extLst>
              <a:ext uri="{FF2B5EF4-FFF2-40B4-BE49-F238E27FC236}">
                <a16:creationId xmlns="" xmlns:a16="http://schemas.microsoft.com/office/drawing/2014/main" id="{00E0944B-79C8-470A-A0A2-8045CEE81B9C}"/>
              </a:ext>
            </a:extLst>
          </p:cNvPr>
          <p:cNvSpPr txBox="1"/>
          <p:nvPr/>
        </p:nvSpPr>
        <p:spPr>
          <a:xfrm>
            <a:off x="2882576" y="1746689"/>
            <a:ext cx="479734" cy="21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Yes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ea typeface="Patrick Hand"/>
              <a:cs typeface="Arial" panose="020B0604020202020204" pitchFamily="34" charset="0"/>
              <a:sym typeface="Patrick Hand"/>
            </a:endParaRPr>
          </a:p>
        </p:txBody>
      </p:sp>
      <p:cxnSp>
        <p:nvCxnSpPr>
          <p:cNvPr id="245" name="Elbow Connector 244"/>
          <p:cNvCxnSpPr>
            <a:stCxn id="115" idx="3"/>
            <a:endCxn id="38" idx="0"/>
          </p:cNvCxnSpPr>
          <p:nvPr/>
        </p:nvCxnSpPr>
        <p:spPr>
          <a:xfrm>
            <a:off x="4281913" y="2017742"/>
            <a:ext cx="1102549" cy="137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Flowchart: Process 245"/>
          <p:cNvSpPr/>
          <p:nvPr/>
        </p:nvSpPr>
        <p:spPr>
          <a:xfrm>
            <a:off x="2194694" y="2186820"/>
            <a:ext cx="820834" cy="46861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Execute command in ()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8" name="Elbow Connector 247"/>
          <p:cNvCxnSpPr>
            <a:stCxn id="115" idx="1"/>
            <a:endCxn id="246" idx="0"/>
          </p:cNvCxnSpPr>
          <p:nvPr/>
        </p:nvCxnSpPr>
        <p:spPr>
          <a:xfrm rot="10800000" flipV="1">
            <a:off x="2605111" y="2017742"/>
            <a:ext cx="625830" cy="169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owchart: Decision 124"/>
          <p:cNvSpPr/>
          <p:nvPr/>
        </p:nvSpPr>
        <p:spPr>
          <a:xfrm>
            <a:off x="2133905" y="2884292"/>
            <a:ext cx="942410" cy="370076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Return()?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42526" y="2839278"/>
            <a:ext cx="155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Google Shape;146;p25">
            <a:extLst>
              <a:ext uri="{FF2B5EF4-FFF2-40B4-BE49-F238E27FC236}">
                <a16:creationId xmlns="" xmlns:a16="http://schemas.microsoft.com/office/drawing/2014/main" id="{00E0944B-79C8-470A-A0A2-8045CEE81B9C}"/>
              </a:ext>
            </a:extLst>
          </p:cNvPr>
          <p:cNvSpPr txBox="1"/>
          <p:nvPr/>
        </p:nvSpPr>
        <p:spPr>
          <a:xfrm flipH="1">
            <a:off x="1982741" y="2851162"/>
            <a:ext cx="189154" cy="21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T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ea typeface="Patrick Hand"/>
              <a:cs typeface="Arial" panose="020B0604020202020204" pitchFamily="34" charset="0"/>
              <a:sym typeface="Patrick Hand"/>
            </a:endParaRPr>
          </a:p>
        </p:txBody>
      </p:sp>
      <p:cxnSp>
        <p:nvCxnSpPr>
          <p:cNvPr id="76" name="Straight Arrow Connector 75"/>
          <p:cNvCxnSpPr>
            <a:stCxn id="246" idx="2"/>
            <a:endCxn id="125" idx="0"/>
          </p:cNvCxnSpPr>
          <p:nvPr/>
        </p:nvCxnSpPr>
        <p:spPr>
          <a:xfrm flipH="1">
            <a:off x="2605110" y="2655434"/>
            <a:ext cx="1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25" idx="1"/>
            <a:endCxn id="166" idx="0"/>
          </p:cNvCxnSpPr>
          <p:nvPr/>
        </p:nvCxnSpPr>
        <p:spPr>
          <a:xfrm rot="10800000" flipV="1">
            <a:off x="1979043" y="3069329"/>
            <a:ext cx="154862" cy="177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125" idx="3"/>
            <a:endCxn id="288" idx="0"/>
          </p:cNvCxnSpPr>
          <p:nvPr/>
        </p:nvCxnSpPr>
        <p:spPr>
          <a:xfrm>
            <a:off x="3076315" y="3069330"/>
            <a:ext cx="173396" cy="1746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lowchart: Decision 198"/>
          <p:cNvSpPr/>
          <p:nvPr/>
        </p:nvSpPr>
        <p:spPr>
          <a:xfrm>
            <a:off x="3147636" y="521398"/>
            <a:ext cx="1267968" cy="433016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Condition()?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366980" y="521397"/>
            <a:ext cx="13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Google Shape;146;p25">
            <a:extLst>
              <a:ext uri="{FF2B5EF4-FFF2-40B4-BE49-F238E27FC236}">
                <a16:creationId xmlns="" xmlns:a16="http://schemas.microsoft.com/office/drawing/2014/main" id="{00E0944B-79C8-470A-A0A2-8045CEE81B9C}"/>
              </a:ext>
            </a:extLst>
          </p:cNvPr>
          <p:cNvSpPr txBox="1"/>
          <p:nvPr/>
        </p:nvSpPr>
        <p:spPr>
          <a:xfrm flipH="1">
            <a:off x="3002554" y="536302"/>
            <a:ext cx="189154" cy="21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Arial" panose="020B0604020202020204" pitchFamily="34" charset="0"/>
                <a:ea typeface="Patrick Hand"/>
                <a:cs typeface="Arial" panose="020B0604020202020204" pitchFamily="34" charset="0"/>
                <a:sym typeface="Patrick Hand"/>
              </a:rPr>
              <a:t>T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ea typeface="Patrick Hand"/>
              <a:cs typeface="Arial" panose="020B0604020202020204" pitchFamily="34" charset="0"/>
              <a:sym typeface="Patrick Hand"/>
            </a:endParaRPr>
          </a:p>
        </p:txBody>
      </p:sp>
      <p:cxnSp>
        <p:nvCxnSpPr>
          <p:cNvPr id="256" name="Elbow Connector 255"/>
          <p:cNvCxnSpPr>
            <a:stCxn id="199" idx="1"/>
            <a:endCxn id="142" idx="0"/>
          </p:cNvCxnSpPr>
          <p:nvPr/>
        </p:nvCxnSpPr>
        <p:spPr>
          <a:xfrm rot="10800000" flipH="1" flipV="1">
            <a:off x="3147636" y="737905"/>
            <a:ext cx="633984" cy="597019"/>
          </a:xfrm>
          <a:prstGeom prst="bentConnector4">
            <a:avLst>
              <a:gd name="adj1" fmla="val -36058"/>
              <a:gd name="adj2" fmla="val 68132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7" name="Elbow Connector 256"/>
          <p:cNvCxnSpPr>
            <a:stCxn id="199" idx="3"/>
            <a:endCxn id="281" idx="6"/>
          </p:cNvCxnSpPr>
          <p:nvPr/>
        </p:nvCxnSpPr>
        <p:spPr>
          <a:xfrm flipH="1">
            <a:off x="3972371" y="737906"/>
            <a:ext cx="443233" cy="3428908"/>
          </a:xfrm>
          <a:prstGeom prst="bentConnector3">
            <a:avLst>
              <a:gd name="adj1" fmla="val -92492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1" name="Flowchart: Connector 280"/>
          <p:cNvSpPr/>
          <p:nvPr/>
        </p:nvSpPr>
        <p:spPr>
          <a:xfrm>
            <a:off x="3837077" y="4099167"/>
            <a:ext cx="135294" cy="13529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Process 165"/>
          <p:cNvSpPr/>
          <p:nvPr/>
        </p:nvSpPr>
        <p:spPr>
          <a:xfrm>
            <a:off x="1589839" y="3247063"/>
            <a:ext cx="778408" cy="21592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Con=True</a:t>
            </a:r>
            <a:endParaRPr lang="en-US" sz="1000" dirty="0"/>
          </a:p>
        </p:txBody>
      </p:sp>
      <p:sp>
        <p:nvSpPr>
          <p:cNvPr id="288" name="Flowchart: Process 287"/>
          <p:cNvSpPr/>
          <p:nvPr/>
        </p:nvSpPr>
        <p:spPr>
          <a:xfrm>
            <a:off x="2806530" y="3243941"/>
            <a:ext cx="886362" cy="21592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Con=False</a:t>
            </a:r>
            <a:endParaRPr lang="en-US" sz="1000" dirty="0"/>
          </a:p>
        </p:txBody>
      </p:sp>
      <p:sp>
        <p:nvSpPr>
          <p:cNvPr id="289" name="Flowchart: Connector 288"/>
          <p:cNvSpPr/>
          <p:nvPr/>
        </p:nvSpPr>
        <p:spPr>
          <a:xfrm>
            <a:off x="2537463" y="3624466"/>
            <a:ext cx="135294" cy="13529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Elbow Connector 289"/>
          <p:cNvCxnSpPr>
            <a:stCxn id="166" idx="2"/>
            <a:endCxn id="289" idx="2"/>
          </p:cNvCxnSpPr>
          <p:nvPr/>
        </p:nvCxnSpPr>
        <p:spPr>
          <a:xfrm rot="16200000" flipH="1">
            <a:off x="2143690" y="3298340"/>
            <a:ext cx="229126" cy="5584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Elbow Connector 291"/>
          <p:cNvCxnSpPr>
            <a:stCxn id="288" idx="2"/>
            <a:endCxn id="289" idx="6"/>
          </p:cNvCxnSpPr>
          <p:nvPr/>
        </p:nvCxnSpPr>
        <p:spPr>
          <a:xfrm rot="5400000">
            <a:off x="2845110" y="3287512"/>
            <a:ext cx="232248" cy="5769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/>
          <p:cNvCxnSpPr>
            <a:stCxn id="289" idx="4"/>
            <a:endCxn id="281" idx="2"/>
          </p:cNvCxnSpPr>
          <p:nvPr/>
        </p:nvCxnSpPr>
        <p:spPr>
          <a:xfrm rot="16200000" flipH="1">
            <a:off x="3017566" y="3347303"/>
            <a:ext cx="407054" cy="12319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/>
          <p:cNvCxnSpPr>
            <a:stCxn id="281" idx="4"/>
            <a:endCxn id="42" idx="0"/>
          </p:cNvCxnSpPr>
          <p:nvPr/>
        </p:nvCxnSpPr>
        <p:spPr>
          <a:xfrm rot="16200000" flipH="1">
            <a:off x="3809779" y="4329405"/>
            <a:ext cx="18989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Flowchart: Process 296"/>
          <p:cNvSpPr/>
          <p:nvPr/>
        </p:nvSpPr>
        <p:spPr>
          <a:xfrm>
            <a:off x="137547" y="1782047"/>
            <a:ext cx="1099118" cy="662573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If(check(right){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Walk(right);</a:t>
            </a: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262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b="1" dirty="0"/>
              <a:t>สมาชิกโครงงาน</a:t>
            </a:r>
          </a:p>
          <a:p>
            <a:pPr marL="0" indent="0" algn="ctr">
              <a:buNone/>
            </a:pPr>
            <a:r>
              <a:rPr lang="th-TH" sz="1600" dirty="0">
                <a:latin typeface="TH SarabunPSK" panose="020B0500040200020003" pitchFamily="34" charset="-34"/>
              </a:rPr>
              <a:t> </a:t>
            </a:r>
            <a:r>
              <a:rPr lang="en-US" sz="1600" dirty="0">
                <a:latin typeface="TH SarabunPSK" panose="020B0500040200020003" pitchFamily="34" charset="-34"/>
              </a:rPr>
              <a:t>1.</a:t>
            </a:r>
            <a:r>
              <a:rPr lang="th-TH" sz="1600" dirty="0">
                <a:latin typeface="TH SarabunPSK" panose="020B0500040200020003" pitchFamily="34" charset="-34"/>
              </a:rPr>
              <a:t> </a:t>
            </a:r>
            <a:r>
              <a:rPr lang="th-TH" sz="1600" dirty="0">
                <a:latin typeface="FreesiaUPC" panose="020B0604020202020204" pitchFamily="34" charset="-34"/>
              </a:rPr>
              <a:t>นาย </a:t>
            </a:r>
            <a:r>
              <a:rPr lang="th-TH" sz="1600" dirty="0" err="1">
                <a:latin typeface="FreesiaUPC" panose="020B0604020202020204" pitchFamily="34" charset="-34"/>
              </a:rPr>
              <a:t>จิร</a:t>
            </a:r>
            <a:r>
              <a:rPr lang="th-TH" sz="1600" dirty="0">
                <a:latin typeface="FreesiaUPC" panose="020B0604020202020204" pitchFamily="34" charset="-34"/>
              </a:rPr>
              <a:t>พัชร์ เหลืองรุ่งเกียรติ </a:t>
            </a:r>
            <a:r>
              <a:rPr lang="th-TH" sz="1600" dirty="0">
                <a:latin typeface="TH SarabunPSK" panose="020B0500040200020003" pitchFamily="34" charset="-34"/>
              </a:rPr>
              <a:t>รหัสนิสิต 5930300143</a:t>
            </a:r>
          </a:p>
          <a:p>
            <a:pPr marL="0" indent="0" algn="ctr">
              <a:buNone/>
            </a:pPr>
            <a:r>
              <a:rPr lang="en-US" sz="1600" dirty="0">
                <a:latin typeface="TH SarabunPSK" panose="020B0500040200020003" pitchFamily="34" charset="-34"/>
              </a:rPr>
              <a:t>2. </a:t>
            </a:r>
            <a:r>
              <a:rPr lang="th-TH" sz="1600" dirty="0">
                <a:latin typeface="FreesiaUPC" panose="020B0604020202020204" pitchFamily="34" charset="-34"/>
              </a:rPr>
              <a:t>นาย อติว</a:t>
            </a:r>
            <a:r>
              <a:rPr lang="th-TH" sz="1600" dirty="0" err="1">
                <a:latin typeface="FreesiaUPC" panose="020B0604020202020204" pitchFamily="34" charset="-34"/>
              </a:rPr>
              <a:t>ิชญ์</a:t>
            </a:r>
            <a:r>
              <a:rPr lang="th-TH" sz="1600" dirty="0">
                <a:latin typeface="FreesiaUPC" panose="020B0604020202020204" pitchFamily="34" charset="-34"/>
              </a:rPr>
              <a:t> ม่วงศร </a:t>
            </a:r>
            <a:r>
              <a:rPr lang="th-TH" sz="1600" dirty="0">
                <a:latin typeface="TH SarabunPSK" panose="020B0500040200020003" pitchFamily="34" charset="-34"/>
              </a:rPr>
              <a:t>รหัสนิสิต</a:t>
            </a:r>
            <a:r>
              <a:rPr lang="en-US" sz="1600" dirty="0">
                <a:latin typeface="TH SarabunPSK" panose="020B0500040200020003" pitchFamily="34" charset="-34"/>
              </a:rPr>
              <a:t> </a:t>
            </a:r>
            <a:r>
              <a:rPr lang="en-US" sz="1600" b="1" dirty="0">
                <a:latin typeface="TH SarabunPSK" panose="020B0500040200020003" pitchFamily="34" charset="-34"/>
              </a:rPr>
              <a:t>5930300968</a:t>
            </a:r>
          </a:p>
          <a:p>
            <a:pPr marL="0" indent="0" algn="ctr">
              <a:buNone/>
            </a:pPr>
            <a:r>
              <a:rPr lang="th-TH" b="1" dirty="0">
                <a:latin typeface="Cordia New" panose="020B0304020202020204" pitchFamily="34" charset="-34"/>
              </a:rPr>
              <a:t>อาจารย์ที่ปรึกษา</a:t>
            </a:r>
            <a:r>
              <a:rPr lang="en-US" b="1" dirty="0">
                <a:latin typeface="Cordia New" panose="020B0304020202020204" pitchFamily="34" charset="-34"/>
              </a:rPr>
              <a:t> </a:t>
            </a:r>
            <a:endParaRPr lang="th-TH" b="1" dirty="0">
              <a:latin typeface="Cordia New" panose="020B0304020202020204" pitchFamily="34" charset="-34"/>
            </a:endParaRPr>
          </a:p>
          <a:p>
            <a:pPr marL="0" indent="0" algn="ctr">
              <a:buNone/>
            </a:pPr>
            <a:r>
              <a:rPr lang="th-TH" dirty="0">
                <a:latin typeface="Cordia New" panose="020B0304020202020204" pitchFamily="34" charset="-34"/>
              </a:rPr>
              <a:t>  อ.อดิศักดิ์ </a:t>
            </a:r>
            <a:r>
              <a:rPr lang="th-TH" dirty="0" err="1">
                <a:latin typeface="Cordia New" panose="020B0304020202020204" pitchFamily="34" charset="-34"/>
              </a:rPr>
              <a:t>สุภีสุน</a:t>
            </a:r>
            <a:endParaRPr lang="th-TH" dirty="0">
              <a:latin typeface="Cordia New" panose="020B0304020202020204" pitchFamily="34" charset="-34"/>
            </a:endParaRPr>
          </a:p>
          <a:p>
            <a:pPr marL="0" indent="0" algn="ctr">
              <a:buNone/>
            </a:pPr>
            <a:r>
              <a:rPr lang="th-TH" b="1" dirty="0">
                <a:latin typeface="Cordia New" panose="020B0304020202020204" pitchFamily="34" charset="-34"/>
              </a:rPr>
              <a:t>กรรมการ</a:t>
            </a:r>
          </a:p>
          <a:p>
            <a:pPr marL="0" indent="0" algn="ctr">
              <a:buNone/>
            </a:pPr>
            <a:r>
              <a:rPr lang="th-TH" sz="1800" dirty="0"/>
              <a:t>1.ผศ.ดร. อนันต์ บรรหารสกุล </a:t>
            </a:r>
          </a:p>
          <a:p>
            <a:pPr marL="0" indent="0" algn="ctr">
              <a:buNone/>
            </a:pPr>
            <a:r>
              <a:rPr lang="th-TH" sz="1800" dirty="0"/>
              <a:t>2. อ.กรวิทย์ ออกผล</a:t>
            </a:r>
          </a:p>
          <a:p>
            <a:pPr marL="0" indent="0" algn="ctr">
              <a:buNone/>
            </a:pPr>
            <a:endParaRPr lang="th-TH" dirty="0">
              <a:latin typeface="Cordia New" panose="020B0304020202020204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ลูกศร: ขวา 31">
            <a:extLst>
              <a:ext uri="{FF2B5EF4-FFF2-40B4-BE49-F238E27FC236}">
                <a16:creationId xmlns="" xmlns:a16="http://schemas.microsoft.com/office/drawing/2014/main" id="{4B8AD821-46C9-41FD-A139-D8C888E583F1}"/>
              </a:ext>
            </a:extLst>
          </p:cNvPr>
          <p:cNvSpPr/>
          <p:nvPr/>
        </p:nvSpPr>
        <p:spPr>
          <a:xfrm rot="16200000">
            <a:off x="252418" y="902009"/>
            <a:ext cx="510346" cy="4823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124540" y="202350"/>
            <a:ext cx="2619628" cy="630607"/>
            <a:chOff x="243754" y="303255"/>
            <a:chExt cx="2619628" cy="630607"/>
          </a:xfrm>
        </p:grpSpPr>
        <p:sp>
          <p:nvSpPr>
            <p:cNvPr id="21" name="กล่องข้อความ 20">
              <a:extLst>
                <a:ext uri="{FF2B5EF4-FFF2-40B4-BE49-F238E27FC236}">
                  <a16:creationId xmlns="" xmlns:a16="http://schemas.microsoft.com/office/drawing/2014/main" id="{83D92496-A651-42A0-8F89-5F499AF77A5F}"/>
                </a:ext>
              </a:extLst>
            </p:cNvPr>
            <p:cNvSpPr txBox="1"/>
            <p:nvPr/>
          </p:nvSpPr>
          <p:spPr>
            <a:xfrm>
              <a:off x="243754" y="656863"/>
              <a:ext cx="261962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While(2){</a:t>
              </a:r>
              <a:r>
                <a:rPr lang="en-US" sz="12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While(2){</a:t>
              </a:r>
              <a:r>
                <a:rPr lang="en-US" sz="12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Walk(right)</a:t>
              </a:r>
              <a:r>
                <a:rPr lang="en-US" sz="12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  <a:r>
                <a:rPr lang="en-US" sz="12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}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="" xmlns:a16="http://schemas.microsoft.com/office/drawing/2014/main" id="{F9C9147D-C321-45CF-B033-CE321A0BD7CC}"/>
                </a:ext>
              </a:extLst>
            </p:cNvPr>
            <p:cNvSpPr txBox="1"/>
            <p:nvPr/>
          </p:nvSpPr>
          <p:spPr>
            <a:xfrm>
              <a:off x="533337" y="303255"/>
              <a:ext cx="20146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5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1151961" y="303255"/>
              <a:ext cx="20146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1979982" y="303255"/>
              <a:ext cx="20146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2413699" y="303255"/>
              <a:ext cx="20146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กล่องข้อความ 24">
              <a:extLst>
                <a:ext uri="{FF2B5EF4-FFF2-40B4-BE49-F238E27FC236}">
                  <a16:creationId xmlns="" xmlns:a16="http://schemas.microsoft.com/office/drawing/2014/main" id="{19B8ACC1-9088-48C6-82B2-9C668149FF85}"/>
                </a:ext>
              </a:extLst>
            </p:cNvPr>
            <p:cNvSpPr txBox="1"/>
            <p:nvPr/>
          </p:nvSpPr>
          <p:spPr>
            <a:xfrm>
              <a:off x="2661918" y="303255"/>
              <a:ext cx="20146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3263903" y="285552"/>
            <a:ext cx="5658782" cy="4603275"/>
            <a:chOff x="3263903" y="121125"/>
            <a:chExt cx="5658782" cy="4603275"/>
          </a:xfrm>
        </p:grpSpPr>
        <p:sp>
          <p:nvSpPr>
            <p:cNvPr id="229" name="Flowchart: Process 228"/>
            <p:cNvSpPr/>
            <p:nvPr/>
          </p:nvSpPr>
          <p:spPr>
            <a:xfrm>
              <a:off x="3263903" y="121125"/>
              <a:ext cx="5658782" cy="4603275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3363119" y="202350"/>
              <a:ext cx="5430964" cy="4351436"/>
              <a:chOff x="3529841" y="131178"/>
              <a:chExt cx="5430964" cy="4351436"/>
            </a:xfrm>
          </p:grpSpPr>
          <p:sp>
            <p:nvSpPr>
              <p:cNvPr id="142" name="Google Shape;142;p25"/>
              <p:cNvSpPr txBox="1"/>
              <p:nvPr/>
            </p:nvSpPr>
            <p:spPr>
              <a:xfrm>
                <a:off x="4705158" y="595673"/>
                <a:ext cx="1538100" cy="2923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rPr>
                  <a:t>Run by line[n]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endParaRPr>
              </a:p>
            </p:txBody>
          </p:sp>
          <p:sp>
            <p:nvSpPr>
              <p:cNvPr id="146" name="Google Shape;146;p25"/>
              <p:cNvSpPr txBox="1"/>
              <p:nvPr/>
            </p:nvSpPr>
            <p:spPr>
              <a:xfrm>
                <a:off x="4785360" y="2012560"/>
                <a:ext cx="1457898" cy="2005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smtClean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rPr>
                  <a:t>Execute command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endParaRPr>
              </a:p>
            </p:txBody>
          </p:sp>
          <p:sp>
            <p:nvSpPr>
              <p:cNvPr id="38" name="Google Shape;146;p25">
                <a:extLst>
                  <a:ext uri="{FF2B5EF4-FFF2-40B4-BE49-F238E27FC236}">
                    <a16:creationId xmlns="" xmlns:a16="http://schemas.microsoft.com/office/drawing/2014/main" id="{DDD24926-D032-4A42-BC71-6BF3E54345A9}"/>
                  </a:ext>
                </a:extLst>
              </p:cNvPr>
              <p:cNvSpPr txBox="1"/>
              <p:nvPr/>
            </p:nvSpPr>
            <p:spPr>
              <a:xfrm>
                <a:off x="4592168" y="2511005"/>
                <a:ext cx="1834540" cy="23089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rPr>
                  <a:t>Show execute to display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endParaRPr>
              </a:p>
            </p:txBody>
          </p:sp>
          <p:cxnSp>
            <p:nvCxnSpPr>
              <p:cNvPr id="10" name="ตัวเชื่อมต่อ: หักมุม 9">
                <a:extLst>
                  <a:ext uri="{FF2B5EF4-FFF2-40B4-BE49-F238E27FC236}">
                    <a16:creationId xmlns="" xmlns:a16="http://schemas.microsoft.com/office/drawing/2014/main" id="{FE9EECF6-5DEA-4EEE-89E4-B9DEBCAAD30B}"/>
                  </a:ext>
                </a:extLst>
              </p:cNvPr>
              <p:cNvCxnSpPr>
                <a:stCxn id="92" idx="0"/>
                <a:endCxn id="142" idx="1"/>
              </p:cNvCxnSpPr>
              <p:nvPr/>
            </p:nvCxnSpPr>
            <p:spPr>
              <a:xfrm rot="5400000" flipH="1" flipV="1">
                <a:off x="2996939" y="1764510"/>
                <a:ext cx="2730876" cy="68556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ลูกศรเชื่อมต่อแบบตรง 19">
                <a:extLst>
                  <a:ext uri="{FF2B5EF4-FFF2-40B4-BE49-F238E27FC236}">
                    <a16:creationId xmlns="" xmlns:a16="http://schemas.microsoft.com/office/drawing/2014/main" id="{0B662448-9477-4A3E-B85D-67DEF0F917CB}"/>
                  </a:ext>
                </a:extLst>
              </p:cNvPr>
              <p:cNvCxnSpPr>
                <a:stCxn id="7" idx="2"/>
                <a:endCxn id="146" idx="0"/>
              </p:cNvCxnSpPr>
              <p:nvPr/>
            </p:nvCxnSpPr>
            <p:spPr>
              <a:xfrm>
                <a:off x="5495423" y="1618749"/>
                <a:ext cx="18886" cy="3938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ลูกศรเชื่อมต่อแบบตรง 23">
                <a:extLst>
                  <a:ext uri="{FF2B5EF4-FFF2-40B4-BE49-F238E27FC236}">
                    <a16:creationId xmlns="" xmlns:a16="http://schemas.microsoft.com/office/drawing/2014/main" id="{7896B3F5-DD26-44EB-94E4-6D4C2B6D9730}"/>
                  </a:ext>
                </a:extLst>
              </p:cNvPr>
              <p:cNvCxnSpPr>
                <a:stCxn id="146" idx="2"/>
                <a:endCxn id="38" idx="0"/>
              </p:cNvCxnSpPr>
              <p:nvPr/>
            </p:nvCxnSpPr>
            <p:spPr>
              <a:xfrm flipH="1">
                <a:off x="5509438" y="2213118"/>
                <a:ext cx="4871" cy="2978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ลูกศรเชื่อมต่อแบบตรง 27">
                <a:extLst>
                  <a:ext uri="{FF2B5EF4-FFF2-40B4-BE49-F238E27FC236}">
                    <a16:creationId xmlns="" xmlns:a16="http://schemas.microsoft.com/office/drawing/2014/main" id="{FAD8EBC7-21AB-40F7-A71B-48491D825965}"/>
                  </a:ext>
                </a:extLst>
              </p:cNvPr>
              <p:cNvCxnSpPr>
                <a:cxnSpLocks/>
                <a:stCxn id="39" idx="2"/>
                <a:endCxn id="66" idx="6"/>
              </p:cNvCxnSpPr>
              <p:nvPr/>
            </p:nvCxnSpPr>
            <p:spPr>
              <a:xfrm rot="5400000">
                <a:off x="6019130" y="3420864"/>
                <a:ext cx="174793" cy="100385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/>
              <p:cNvGrpSpPr/>
              <p:nvPr/>
            </p:nvGrpSpPr>
            <p:grpSpPr>
              <a:xfrm>
                <a:off x="4749220" y="4173077"/>
                <a:ext cx="1675705" cy="309537"/>
                <a:chOff x="3849749" y="4183306"/>
                <a:chExt cx="1675705" cy="309537"/>
              </a:xfrm>
            </p:grpSpPr>
            <p:sp>
              <p:nvSpPr>
                <p:cNvPr id="42" name="Google Shape;146;p25">
                  <a:extLst>
                    <a:ext uri="{FF2B5EF4-FFF2-40B4-BE49-F238E27FC236}">
                      <a16:creationId xmlns="" xmlns:a16="http://schemas.microsoft.com/office/drawing/2014/main" id="{234F0B28-A34B-45F5-8E31-CFB4A16E2587}"/>
                    </a:ext>
                  </a:extLst>
                </p:cNvPr>
                <p:cNvSpPr txBox="1"/>
                <p:nvPr/>
              </p:nvSpPr>
              <p:spPr>
                <a:xfrm>
                  <a:off x="4222037" y="4282183"/>
                  <a:ext cx="910053" cy="2106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Patrick Hand"/>
                      <a:cs typeface="Arial" panose="020B0604020202020204" pitchFamily="34" charset="0"/>
                      <a:sym typeface="Patrick Hand"/>
                    </a:rPr>
                    <a:t>Last line?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endParaRPr>
                </a:p>
              </p:txBody>
            </p:sp>
            <p:sp>
              <p:nvSpPr>
                <p:cNvPr id="19" name="Google Shape;146;p25">
                  <a:extLst>
                    <a:ext uri="{FF2B5EF4-FFF2-40B4-BE49-F238E27FC236}">
                      <a16:creationId xmlns="" xmlns:a16="http://schemas.microsoft.com/office/drawing/2014/main" id="{FBA010AD-3A4F-4E57-93F5-D1355E57BB46}"/>
                    </a:ext>
                  </a:extLst>
                </p:cNvPr>
                <p:cNvSpPr txBox="1"/>
                <p:nvPr/>
              </p:nvSpPr>
              <p:spPr>
                <a:xfrm>
                  <a:off x="3849749" y="4183306"/>
                  <a:ext cx="479734" cy="218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Patrick Hand"/>
                      <a:cs typeface="Arial" panose="020B0604020202020204" pitchFamily="34" charset="0"/>
                      <a:sym typeface="Patrick Hand"/>
                    </a:rPr>
                    <a:t>No 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endParaRPr>
                </a:p>
              </p:txBody>
            </p:sp>
            <p:sp>
              <p:nvSpPr>
                <p:cNvPr id="44" name="Google Shape;146;p25">
                  <a:extLst>
                    <a:ext uri="{FF2B5EF4-FFF2-40B4-BE49-F238E27FC236}">
                      <a16:creationId xmlns="" xmlns:a16="http://schemas.microsoft.com/office/drawing/2014/main" id="{00E0944B-79C8-470A-A0A2-8045CEE81B9C}"/>
                    </a:ext>
                  </a:extLst>
                </p:cNvPr>
                <p:cNvSpPr txBox="1"/>
                <p:nvPr/>
              </p:nvSpPr>
              <p:spPr>
                <a:xfrm>
                  <a:off x="5045720" y="4187052"/>
                  <a:ext cx="479734" cy="218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Patrick Hand"/>
                      <a:cs typeface="Arial" panose="020B0604020202020204" pitchFamily="34" charset="0"/>
                      <a:sym typeface="Patrick Hand"/>
                    </a:rPr>
                    <a:t>Yes 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endParaRPr>
                </a:p>
              </p:txBody>
            </p:sp>
          </p:grpSp>
          <p:sp>
            <p:nvSpPr>
              <p:cNvPr id="48" name="Google Shape;146;p25">
                <a:extLst>
                  <a:ext uri="{FF2B5EF4-FFF2-40B4-BE49-F238E27FC236}">
                    <a16:creationId xmlns="" xmlns:a16="http://schemas.microsoft.com/office/drawing/2014/main" id="{03C7AF20-1297-4A0D-8963-A82DD43F3DF1}"/>
                  </a:ext>
                </a:extLst>
              </p:cNvPr>
              <p:cNvSpPr txBox="1"/>
              <p:nvPr/>
            </p:nvSpPr>
            <p:spPr>
              <a:xfrm>
                <a:off x="7041844" y="4264446"/>
                <a:ext cx="479734" cy="218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rPr>
                  <a:t>End </a:t>
                </a:r>
                <a:endParaRPr sz="1200" dirty="0">
                  <a:solidFill>
                    <a:schemeClr val="dk1"/>
                  </a:solidFill>
                  <a:latin typeface="Arial" panose="020B0604020202020204" pitchFamily="34" charset="0"/>
                  <a:ea typeface="Patrick Hand"/>
                  <a:cs typeface="Arial" panose="020B0604020202020204" pitchFamily="34" charset="0"/>
                  <a:sym typeface="Patrick Hand"/>
                </a:endParaRPr>
              </a:p>
            </p:txBody>
          </p:sp>
          <p:cxnSp>
            <p:nvCxnSpPr>
              <p:cNvPr id="45" name="ลูกศรเชื่อมต่อแบบตรง 44">
                <a:extLst>
                  <a:ext uri="{FF2B5EF4-FFF2-40B4-BE49-F238E27FC236}">
                    <a16:creationId xmlns="" xmlns:a16="http://schemas.microsoft.com/office/drawing/2014/main" id="{297A7A93-CF0D-49DB-84E7-8FE16CFB1AFF}"/>
                  </a:ext>
                </a:extLst>
              </p:cNvPr>
              <p:cNvCxnSpPr>
                <a:cxnSpLocks/>
                <a:stCxn id="42" idx="3"/>
                <a:endCxn id="48" idx="1"/>
              </p:cNvCxnSpPr>
              <p:nvPr/>
            </p:nvCxnSpPr>
            <p:spPr>
              <a:xfrm flipV="1">
                <a:off x="6031561" y="4373530"/>
                <a:ext cx="1010283" cy="37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6747894" y="595673"/>
                <a:ext cx="80663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While(2){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ลูกศรเชื่อมต่อแบบตรง 16">
                <a:extLst>
                  <a:ext uri="{FF2B5EF4-FFF2-40B4-BE49-F238E27FC236}">
                    <a16:creationId xmlns="" xmlns:a16="http://schemas.microsoft.com/office/drawing/2014/main" id="{DC6972A0-E48E-432D-8532-0E15616638F3}"/>
                  </a:ext>
                </a:extLst>
              </p:cNvPr>
              <p:cNvCxnSpPr>
                <a:stCxn id="142" idx="3"/>
                <a:endCxn id="2" idx="1"/>
              </p:cNvCxnSpPr>
              <p:nvPr/>
            </p:nvCxnSpPr>
            <p:spPr>
              <a:xfrm flipV="1">
                <a:off x="6243258" y="734173"/>
                <a:ext cx="504636" cy="76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Content Placeholder 5">
                <a:extLst>
                  <a:ext uri="{FF2B5EF4-FFF2-40B4-BE49-F238E27FC236}">
                    <a16:creationId xmlns="" xmlns:a16="http://schemas.microsoft.com/office/drawing/2014/main" id="{CFA45018-F633-481D-8680-6B8C99C32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187" y="2184109"/>
                <a:ext cx="1550480" cy="808946"/>
              </a:xfrm>
              <a:prstGeom prst="rect">
                <a:avLst/>
              </a:prstGeom>
            </p:spPr>
          </p:pic>
          <p:cxnSp>
            <p:nvCxnSpPr>
              <p:cNvPr id="35" name="ลูกศรเชื่อมต่อแบบตรง 34">
                <a:extLst>
                  <a:ext uri="{FF2B5EF4-FFF2-40B4-BE49-F238E27FC236}">
                    <a16:creationId xmlns="" xmlns:a16="http://schemas.microsoft.com/office/drawing/2014/main" id="{2D6618D4-6F4A-4ED1-8406-0B816F5CFC59}"/>
                  </a:ext>
                </a:extLst>
              </p:cNvPr>
              <p:cNvCxnSpPr>
                <a:cxnSpLocks/>
                <a:stCxn id="38" idx="3"/>
                <a:endCxn id="46" idx="1"/>
              </p:cNvCxnSpPr>
              <p:nvPr/>
            </p:nvCxnSpPr>
            <p:spPr>
              <a:xfrm flipV="1">
                <a:off x="6426708" y="2588582"/>
                <a:ext cx="171479" cy="378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693037" y="1341750"/>
                <a:ext cx="160477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Push line[n] to Stack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42" idx="2"/>
                <a:endCxn id="7" idx="0"/>
              </p:cNvCxnSpPr>
              <p:nvPr/>
            </p:nvCxnSpPr>
            <p:spPr>
              <a:xfrm>
                <a:off x="5474208" y="888031"/>
                <a:ext cx="21215" cy="4537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5856877" y="3558398"/>
                <a:ext cx="1503156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Pop top of Stack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Straight Arrow Connector 17"/>
              <p:cNvCxnSpPr>
                <a:stCxn id="38" idx="2"/>
                <a:endCxn id="132" idx="0"/>
              </p:cNvCxnSpPr>
              <p:nvPr/>
            </p:nvCxnSpPr>
            <p:spPr>
              <a:xfrm flipH="1">
                <a:off x="5481408" y="2741897"/>
                <a:ext cx="28030" cy="210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/>
              <p:cNvGrpSpPr/>
              <p:nvPr/>
            </p:nvGrpSpPr>
            <p:grpSpPr>
              <a:xfrm>
                <a:off x="6764258" y="1079882"/>
                <a:ext cx="1144542" cy="646331"/>
                <a:chOff x="5707362" y="1213104"/>
                <a:chExt cx="1144542" cy="646331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5707362" y="1213104"/>
                  <a:ext cx="1144542" cy="64633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stack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กล่องข้อความ 1">
                  <a:extLst>
                    <a:ext uri="{FF2B5EF4-FFF2-40B4-BE49-F238E27FC236}">
                      <a16:creationId xmlns="" xmlns:a16="http://schemas.microsoft.com/office/drawing/2014/main" id="{13633E47-726A-4AE8-8B55-7697A8389EA9}"/>
                    </a:ext>
                  </a:extLst>
                </p:cNvPr>
                <p:cNvSpPr txBox="1"/>
                <p:nvPr/>
              </p:nvSpPr>
              <p:spPr>
                <a:xfrm>
                  <a:off x="5821500" y="1363568"/>
                  <a:ext cx="806631" cy="27699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While(2){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0" name="Straight Arrow Connector 59"/>
              <p:cNvCxnSpPr>
                <a:stCxn id="7" idx="3"/>
                <a:endCxn id="58" idx="1"/>
              </p:cNvCxnSpPr>
              <p:nvPr/>
            </p:nvCxnSpPr>
            <p:spPr>
              <a:xfrm flipV="1">
                <a:off x="6297808" y="1403048"/>
                <a:ext cx="466450" cy="772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7816263" y="3500933"/>
                <a:ext cx="1144542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0" name="Straight Arrow Connector 129"/>
              <p:cNvCxnSpPr>
                <a:stCxn id="39" idx="3"/>
                <a:endCxn id="68" idx="1"/>
              </p:cNvCxnSpPr>
              <p:nvPr/>
            </p:nvCxnSpPr>
            <p:spPr>
              <a:xfrm>
                <a:off x="7360033" y="3696898"/>
                <a:ext cx="456230" cy="34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>
                <a:stCxn id="132" idx="3"/>
                <a:endCxn id="39" idx="0"/>
              </p:cNvCxnSpPr>
              <p:nvPr/>
            </p:nvCxnSpPr>
            <p:spPr>
              <a:xfrm>
                <a:off x="6115392" y="3259131"/>
                <a:ext cx="493063" cy="29926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lowchart: Connector 65"/>
              <p:cNvSpPr/>
              <p:nvPr/>
            </p:nvSpPr>
            <p:spPr>
              <a:xfrm>
                <a:off x="5471850" y="3943816"/>
                <a:ext cx="132747" cy="132747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132" idx="1"/>
                <a:endCxn id="66" idx="2"/>
              </p:cNvCxnSpPr>
              <p:nvPr/>
            </p:nvCxnSpPr>
            <p:spPr>
              <a:xfrm rot="10800000" flipH="1" flipV="1">
                <a:off x="4847424" y="3259130"/>
                <a:ext cx="624426" cy="751059"/>
              </a:xfrm>
              <a:prstGeom prst="bentConnector3">
                <a:avLst>
                  <a:gd name="adj1" fmla="val -3661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66" idx="4"/>
                <a:endCxn id="42" idx="0"/>
              </p:cNvCxnSpPr>
              <p:nvPr/>
            </p:nvCxnSpPr>
            <p:spPr>
              <a:xfrm>
                <a:off x="5538224" y="4076563"/>
                <a:ext cx="38311" cy="195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/>
              <p:cNvGrpSpPr/>
              <p:nvPr/>
            </p:nvGrpSpPr>
            <p:grpSpPr>
              <a:xfrm>
                <a:off x="4509353" y="2951936"/>
                <a:ext cx="1917355" cy="614390"/>
                <a:chOff x="3607145" y="2967295"/>
                <a:chExt cx="1917355" cy="614390"/>
              </a:xfrm>
            </p:grpSpPr>
            <p:sp>
              <p:nvSpPr>
                <p:cNvPr id="132" name="Flowchart: Decision 131"/>
                <p:cNvSpPr/>
                <p:nvPr/>
              </p:nvSpPr>
              <p:spPr>
                <a:xfrm>
                  <a:off x="3945216" y="2967295"/>
                  <a:ext cx="1267968" cy="614390"/>
                </a:xfrm>
                <a:prstGeom prst="flowChartDecision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Loop?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5132091" y="3028005"/>
                  <a:ext cx="3924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no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Google Shape;146;p25">
                  <a:extLst>
                    <a:ext uri="{FF2B5EF4-FFF2-40B4-BE49-F238E27FC236}">
                      <a16:creationId xmlns="" xmlns:a16="http://schemas.microsoft.com/office/drawing/2014/main" id="{00E0944B-79C8-470A-A0A2-8045CEE81B9C}"/>
                    </a:ext>
                  </a:extLst>
                </p:cNvPr>
                <p:cNvSpPr txBox="1"/>
                <p:nvPr/>
              </p:nvSpPr>
              <p:spPr>
                <a:xfrm>
                  <a:off x="3607145" y="3072497"/>
                  <a:ext cx="479734" cy="218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Patrick Hand"/>
                      <a:cs typeface="Arial" panose="020B0604020202020204" pitchFamily="34" charset="0"/>
                      <a:sym typeface="Patrick Hand"/>
                    </a:rPr>
                    <a:t>Yes </a:t>
                  </a:r>
                  <a:endParaRPr sz="1200" dirty="0">
                    <a:solidFill>
                      <a:schemeClr val="dk1"/>
                    </a:solidFill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endParaRPr>
                </a:p>
              </p:txBody>
            </p:sp>
          </p:grpSp>
          <p:sp>
            <p:nvSpPr>
              <p:cNvPr id="92" name="Flowchart: Process 91"/>
              <p:cNvSpPr/>
              <p:nvPr/>
            </p:nvSpPr>
            <p:spPr>
              <a:xfrm>
                <a:off x="3529841" y="3472728"/>
                <a:ext cx="979512" cy="239558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Pointer++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Arrow Connector 95"/>
              <p:cNvCxnSpPr>
                <a:stCxn id="42" idx="1"/>
                <a:endCxn id="92" idx="2"/>
              </p:cNvCxnSpPr>
              <p:nvPr/>
            </p:nvCxnSpPr>
            <p:spPr>
              <a:xfrm rot="10800000">
                <a:off x="4019598" y="3712286"/>
                <a:ext cx="1101911" cy="66499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Google Shape;146;p25">
                <a:extLst>
                  <a:ext uri="{FF2B5EF4-FFF2-40B4-BE49-F238E27FC236}">
                    <a16:creationId xmlns="" xmlns:a16="http://schemas.microsoft.com/office/drawing/2014/main" id="{03C7AF20-1297-4A0D-8963-A82DD43F3DF1}"/>
                  </a:ext>
                </a:extLst>
              </p:cNvPr>
              <p:cNvSpPr txBox="1"/>
              <p:nvPr/>
            </p:nvSpPr>
            <p:spPr>
              <a:xfrm>
                <a:off x="5180747" y="131178"/>
                <a:ext cx="601321" cy="218168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smtClean="0">
                    <a:latin typeface="Arial" panose="020B0604020202020204" pitchFamily="34" charset="0"/>
                    <a:ea typeface="Patrick Hand"/>
                    <a:cs typeface="Arial" panose="020B0604020202020204" pitchFamily="34" charset="0"/>
                    <a:sym typeface="Patrick Hand"/>
                  </a:rPr>
                  <a:t>Start</a:t>
                </a:r>
              </a:p>
            </p:txBody>
          </p:sp>
          <p:cxnSp>
            <p:nvCxnSpPr>
              <p:cNvPr id="165" name="Straight Arrow Connector 164"/>
              <p:cNvCxnSpPr>
                <a:stCxn id="163" idx="2"/>
                <a:endCxn id="142" idx="0"/>
              </p:cNvCxnSpPr>
              <p:nvPr/>
            </p:nvCxnSpPr>
            <p:spPr>
              <a:xfrm flipH="1">
                <a:off x="5474208" y="349346"/>
                <a:ext cx="7200" cy="246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Group 223"/>
          <p:cNvGrpSpPr/>
          <p:nvPr/>
        </p:nvGrpSpPr>
        <p:grpSpPr>
          <a:xfrm>
            <a:off x="273933" y="1540962"/>
            <a:ext cx="2520257" cy="3436335"/>
            <a:chOff x="56542" y="1495609"/>
            <a:chExt cx="2520257" cy="3436335"/>
          </a:xfrm>
        </p:grpSpPr>
        <p:grpSp>
          <p:nvGrpSpPr>
            <p:cNvPr id="174" name="Group 173"/>
            <p:cNvGrpSpPr/>
            <p:nvPr/>
          </p:nvGrpSpPr>
          <p:grpSpPr>
            <a:xfrm>
              <a:off x="56542" y="2304756"/>
              <a:ext cx="1144542" cy="1015663"/>
              <a:chOff x="915909" y="1799483"/>
              <a:chExt cx="1144542" cy="1015663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915909" y="1799483"/>
                <a:ext cx="1144542" cy="1015663"/>
                <a:chOff x="5707362" y="1213104"/>
                <a:chExt cx="1144542" cy="1015663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5707362" y="1213104"/>
                  <a:ext cx="1144542" cy="101566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stack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กล่องข้อความ 1">
                  <a:extLst>
                    <a:ext uri="{FF2B5EF4-FFF2-40B4-BE49-F238E27FC236}">
                      <a16:creationId xmlns="" xmlns:a16="http://schemas.microsoft.com/office/drawing/2014/main" id="{13633E47-726A-4AE8-8B55-7697A8389EA9}"/>
                    </a:ext>
                  </a:extLst>
                </p:cNvPr>
                <p:cNvSpPr txBox="1"/>
                <p:nvPr/>
              </p:nvSpPr>
              <p:spPr>
                <a:xfrm>
                  <a:off x="5822491" y="1654231"/>
                  <a:ext cx="806631" cy="27699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While(2){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3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1031038" y="1898065"/>
                <a:ext cx="80663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While(2){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74331" y="1495609"/>
              <a:ext cx="1144542" cy="646331"/>
              <a:chOff x="5707362" y="1213104"/>
              <a:chExt cx="1144542" cy="646331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5707362" y="1213104"/>
                <a:ext cx="1144542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2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5821500" y="1363568"/>
                <a:ext cx="80663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While(2){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6542" y="3546949"/>
              <a:ext cx="1144542" cy="1384995"/>
              <a:chOff x="107376" y="3546949"/>
              <a:chExt cx="1144542" cy="1384995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107376" y="3546949"/>
                <a:ext cx="1144542" cy="1384995"/>
                <a:chOff x="915909" y="1799483"/>
                <a:chExt cx="1144542" cy="1384995"/>
              </a:xfrm>
            </p:grpSpPr>
            <p:grpSp>
              <p:nvGrpSpPr>
                <p:cNvPr id="179" name="Group 178"/>
                <p:cNvGrpSpPr/>
                <p:nvPr/>
              </p:nvGrpSpPr>
              <p:grpSpPr>
                <a:xfrm>
                  <a:off x="915909" y="1799483"/>
                  <a:ext cx="1144542" cy="1384995"/>
                  <a:chOff x="5707362" y="1213104"/>
                  <a:chExt cx="1144542" cy="1384995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5707362" y="1213104"/>
                    <a:ext cx="1144542" cy="1384995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stack</a:t>
                    </a:r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กล่องข้อความ 1">
                    <a:extLst>
                      <a:ext uri="{FF2B5EF4-FFF2-40B4-BE49-F238E27FC236}">
                        <a16:creationId xmlns="" xmlns:a16="http://schemas.microsoft.com/office/drawing/2014/main" id="{13633E47-726A-4AE8-8B55-7697A8389EA9}"/>
                      </a:ext>
                    </a:extLst>
                  </p:cNvPr>
                  <p:cNvSpPr txBox="1"/>
                  <p:nvPr/>
                </p:nvSpPr>
                <p:spPr>
                  <a:xfrm>
                    <a:off x="5822491" y="2018243"/>
                    <a:ext cx="806631" cy="27699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While(2){</a:t>
                    </a:r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0" name="กล่องข้อความ 1">
                  <a:extLst>
                    <a:ext uri="{FF2B5EF4-FFF2-40B4-BE49-F238E27FC236}">
                      <a16:creationId xmlns="" xmlns:a16="http://schemas.microsoft.com/office/drawing/2014/main" id="{13633E47-726A-4AE8-8B55-7697A8389EA9}"/>
                    </a:ext>
                  </a:extLst>
                </p:cNvPr>
                <p:cNvSpPr txBox="1"/>
                <p:nvPr/>
              </p:nvSpPr>
              <p:spPr>
                <a:xfrm>
                  <a:off x="1031038" y="2262077"/>
                  <a:ext cx="806631" cy="27699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While(2){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3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222505" y="3666998"/>
                <a:ext cx="92685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Walk(right)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87" name="Straight Arrow Connector 186"/>
            <p:cNvCxnSpPr>
              <a:stCxn id="176" idx="2"/>
              <a:endCxn id="171" idx="0"/>
            </p:cNvCxnSpPr>
            <p:nvPr/>
          </p:nvCxnSpPr>
          <p:spPr>
            <a:xfrm flipH="1">
              <a:off x="628813" y="2141940"/>
              <a:ext cx="17789" cy="16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171" idx="2"/>
              <a:endCxn id="181" idx="0"/>
            </p:cNvCxnSpPr>
            <p:nvPr/>
          </p:nvCxnSpPr>
          <p:spPr>
            <a:xfrm>
              <a:off x="628813" y="3320419"/>
              <a:ext cx="0" cy="226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0" name="Group 189"/>
            <p:cNvGrpSpPr/>
            <p:nvPr/>
          </p:nvGrpSpPr>
          <p:grpSpPr>
            <a:xfrm>
              <a:off x="1432257" y="1510701"/>
              <a:ext cx="1144542" cy="1015663"/>
              <a:chOff x="915909" y="1799483"/>
              <a:chExt cx="1144542" cy="1015663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915909" y="1799483"/>
                <a:ext cx="1144542" cy="1015663"/>
                <a:chOff x="5707362" y="1213104"/>
                <a:chExt cx="1144542" cy="1015663"/>
              </a:xfrm>
            </p:grpSpPr>
            <p:sp>
              <p:nvSpPr>
                <p:cNvPr id="193" name="TextBox 192"/>
                <p:cNvSpPr txBox="1"/>
                <p:nvPr/>
              </p:nvSpPr>
              <p:spPr>
                <a:xfrm>
                  <a:off x="5707362" y="1213104"/>
                  <a:ext cx="1144542" cy="101566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stack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กล่องข้อความ 1">
                  <a:extLst>
                    <a:ext uri="{FF2B5EF4-FFF2-40B4-BE49-F238E27FC236}">
                      <a16:creationId xmlns="" xmlns:a16="http://schemas.microsoft.com/office/drawing/2014/main" id="{13633E47-726A-4AE8-8B55-7697A8389EA9}"/>
                    </a:ext>
                  </a:extLst>
                </p:cNvPr>
                <p:cNvSpPr txBox="1"/>
                <p:nvPr/>
              </p:nvSpPr>
              <p:spPr>
                <a:xfrm>
                  <a:off x="5822491" y="1654231"/>
                  <a:ext cx="806631" cy="27699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While(2){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1031038" y="1898065"/>
                <a:ext cx="80663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While(1){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98" name="Elbow Connector 197"/>
            <p:cNvCxnSpPr>
              <a:stCxn id="181" idx="3"/>
              <a:endCxn id="193" idx="1"/>
            </p:cNvCxnSpPr>
            <p:nvPr/>
          </p:nvCxnSpPr>
          <p:spPr>
            <a:xfrm flipV="1">
              <a:off x="1201084" y="2018533"/>
              <a:ext cx="231173" cy="222091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14" name="Group 213"/>
            <p:cNvGrpSpPr/>
            <p:nvPr/>
          </p:nvGrpSpPr>
          <p:grpSpPr>
            <a:xfrm>
              <a:off x="1432256" y="2691550"/>
              <a:ext cx="1144542" cy="1384995"/>
              <a:chOff x="107376" y="3546949"/>
              <a:chExt cx="1144542" cy="1384995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107376" y="3546949"/>
                <a:ext cx="1144542" cy="1384995"/>
                <a:chOff x="915909" y="1799483"/>
                <a:chExt cx="1144542" cy="1384995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915909" y="1799483"/>
                  <a:ext cx="1144542" cy="1384995"/>
                  <a:chOff x="5707362" y="1213104"/>
                  <a:chExt cx="1144542" cy="1384995"/>
                </a:xfrm>
              </p:grpSpPr>
              <p:sp>
                <p:nvSpPr>
                  <p:cNvPr id="219" name="TextBox 218"/>
                  <p:cNvSpPr txBox="1"/>
                  <p:nvPr/>
                </p:nvSpPr>
                <p:spPr>
                  <a:xfrm>
                    <a:off x="5707362" y="1213104"/>
                    <a:ext cx="1144542" cy="1384995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stack</a:t>
                    </a:r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0" name="กล่องข้อความ 1">
                    <a:extLst>
                      <a:ext uri="{FF2B5EF4-FFF2-40B4-BE49-F238E27FC236}">
                        <a16:creationId xmlns="" xmlns:a16="http://schemas.microsoft.com/office/drawing/2014/main" id="{13633E47-726A-4AE8-8B55-7697A8389EA9}"/>
                      </a:ext>
                    </a:extLst>
                  </p:cNvPr>
                  <p:cNvSpPr txBox="1"/>
                  <p:nvPr/>
                </p:nvSpPr>
                <p:spPr>
                  <a:xfrm>
                    <a:off x="5822491" y="2018243"/>
                    <a:ext cx="806631" cy="27699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While(2){</a:t>
                    </a:r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กล่องข้อความ 1">
                  <a:extLst>
                    <a:ext uri="{FF2B5EF4-FFF2-40B4-BE49-F238E27FC236}">
                      <a16:creationId xmlns="" xmlns:a16="http://schemas.microsoft.com/office/drawing/2014/main" id="{13633E47-726A-4AE8-8B55-7697A8389EA9}"/>
                    </a:ext>
                  </a:extLst>
                </p:cNvPr>
                <p:cNvSpPr txBox="1"/>
                <p:nvPr/>
              </p:nvSpPr>
              <p:spPr>
                <a:xfrm>
                  <a:off x="1031038" y="2262077"/>
                  <a:ext cx="806631" cy="27699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While(1){</a:t>
                  </a:r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6" name="กล่องข้อความ 1">
                <a:extLst>
                  <a:ext uri="{FF2B5EF4-FFF2-40B4-BE49-F238E27FC236}">
                    <a16:creationId xmlns="" xmlns:a16="http://schemas.microsoft.com/office/drawing/2014/main" id="{13633E47-726A-4AE8-8B55-7697A8389EA9}"/>
                  </a:ext>
                </a:extLst>
              </p:cNvPr>
              <p:cNvSpPr txBox="1"/>
              <p:nvPr/>
            </p:nvSpPr>
            <p:spPr>
              <a:xfrm>
                <a:off x="222505" y="3666998"/>
                <a:ext cx="92685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Walk(right)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22" name="Straight Arrow Connector 221"/>
            <p:cNvCxnSpPr>
              <a:stCxn id="193" idx="2"/>
              <a:endCxn id="219" idx="0"/>
            </p:cNvCxnSpPr>
            <p:nvPr/>
          </p:nvCxnSpPr>
          <p:spPr>
            <a:xfrm flipH="1">
              <a:off x="2004527" y="2526364"/>
              <a:ext cx="1" cy="165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1" name="Flowchart: Process 230"/>
          <p:cNvSpPr/>
          <p:nvPr/>
        </p:nvSpPr>
        <p:spPr>
          <a:xfrm>
            <a:off x="3274284" y="169072"/>
            <a:ext cx="1099118" cy="808378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While(2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While(2){</a:t>
            </a:r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Walk(right);</a:t>
            </a:r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8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DBA24E5A-35D9-4BF5-B3DC-533781FBF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Content Placeholder 9">
            <a:extLst>
              <a:ext uri="{FF2B5EF4-FFF2-40B4-BE49-F238E27FC236}">
                <a16:creationId xmlns="" xmlns:a16="http://schemas.microsoft.com/office/drawing/2014/main" id="{E5FAB2C6-DBE2-4478-BD2D-E5040B22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66" y="1505410"/>
            <a:ext cx="5243733" cy="27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5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22F2DBA2-88E4-4E76-A59F-1A5765910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CF707856-8209-419D-A090-66DBE0E1E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4" y="1826606"/>
            <a:ext cx="5405371" cy="2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23C46E6B-D1B7-498A-BC5B-ABB526FD9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C616CF65-FFF6-4D55-96EA-6C6ADE67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09" y="1574800"/>
            <a:ext cx="5370381" cy="28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5CB8FA93-B1A4-46C1-8941-CCF198014D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Content Placeholder 9">
            <a:extLst>
              <a:ext uri="{FF2B5EF4-FFF2-40B4-BE49-F238E27FC236}">
                <a16:creationId xmlns="" xmlns:a16="http://schemas.microsoft.com/office/drawing/2014/main" id="{B45EEE51-7CF8-4653-9781-21B7EAA6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9" y="1634067"/>
            <a:ext cx="5353824" cy="22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26686302-BE40-4BA4-9011-DE8CD1CA94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Content Placeholder 7">
            <a:extLst>
              <a:ext uri="{FF2B5EF4-FFF2-40B4-BE49-F238E27FC236}">
                <a16:creationId xmlns="" xmlns:a16="http://schemas.microsoft.com/office/drawing/2014/main" id="{194E0361-1B00-4832-9C6F-F756F166A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5" y="1752600"/>
            <a:ext cx="5512165" cy="22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F2F3D2EB-8C61-447C-9E95-AD990BBDD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2BFED22-815D-4BF7-9495-09BE68CF9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8" y="1692835"/>
            <a:ext cx="5392531" cy="24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1BF05084-60D7-46B5-820F-12852A99D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29D963DE-F6F1-418A-8A44-D0871262E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95" y="1722933"/>
            <a:ext cx="5346104" cy="27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5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56450151-4610-44E6-BB4E-8F2CE4B43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2433678F-6DCA-4BFB-BDC0-B2F1022B4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81" y="1509425"/>
            <a:ext cx="5236038" cy="27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8EFFE79E-2B21-421F-88F6-CEC036910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F8F14B4E-6FC0-4857-A16D-003D3373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33" y="1354666"/>
            <a:ext cx="5194410" cy="27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 idx="4294967295"/>
          </p:nvPr>
        </p:nvSpPr>
        <p:spPr>
          <a:xfrm>
            <a:off x="-1400233" y="409731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chemeClr val="accent6"/>
                </a:solidFill>
              </a:rPr>
              <a:t>ที่มาและปัญหา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="" xmlns:a16="http://schemas.microsoft.com/office/drawing/2014/main" id="{4D42E11F-46D3-4466-9BF3-BA78B87A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890">
            <a:off x="1802989" y="1078809"/>
            <a:ext cx="3016874" cy="1962842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="" xmlns:a16="http://schemas.microsoft.com/office/drawing/2014/main" id="{04B59CF4-0F3C-47CA-9639-E9DE7F79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6674">
            <a:off x="3972373" y="1643902"/>
            <a:ext cx="2717265" cy="140715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="" xmlns:a16="http://schemas.microsoft.com/office/drawing/2014/main" id="{363A0276-498C-4C54-A076-204BFA80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58485">
            <a:off x="2104926" y="3093301"/>
            <a:ext cx="2413000" cy="126870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="" xmlns:a16="http://schemas.microsoft.com/office/drawing/2014/main" id="{9D93203D-CCBD-4F20-96D3-775ACD2E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44409">
            <a:off x="3773097" y="2881726"/>
            <a:ext cx="2443209" cy="12652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DEE7F9F4-9840-4860-B65D-2FAFCACBA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8DA28935-84DD-44AB-B19C-1308529B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68" y="1507067"/>
            <a:ext cx="5419064" cy="28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3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CBAB824F-7896-4B59-AA6B-4FD975D9E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FB98210D-90A8-4ADF-967D-5F0A9384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28" y="515881"/>
            <a:ext cx="4304705" cy="2245933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="" xmlns:a16="http://schemas.microsoft.com/office/drawing/2014/main" id="{68A735AD-EFE4-43E1-94C5-F37F6BC9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28" y="2879552"/>
            <a:ext cx="4304705" cy="18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DD08867B-C005-4CCD-9A7C-C4D25D1CE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Content Placeholder 5">
            <a:extLst>
              <a:ext uri="{FF2B5EF4-FFF2-40B4-BE49-F238E27FC236}">
                <a16:creationId xmlns="" xmlns:a16="http://schemas.microsoft.com/office/drawing/2014/main" id="{FB6A3409-ED74-4FB9-B41C-CE5E2DCB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23" y="620245"/>
            <a:ext cx="4126177" cy="215278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="" xmlns:a16="http://schemas.microsoft.com/office/drawing/2014/main" id="{0A9E1459-C834-4F4C-99F0-AC522AEA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29" y="922066"/>
            <a:ext cx="3491904" cy="18218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45A4D9B-601B-480B-BFAC-E31A1D95E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61" y="2904067"/>
            <a:ext cx="4389371" cy="15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9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>
            <a:extLst>
              <a:ext uri="{FF2B5EF4-FFF2-40B4-BE49-F238E27FC236}">
                <a16:creationId xmlns="" xmlns:a16="http://schemas.microsoft.com/office/drawing/2014/main" id="{DD0BEEDF-2F1C-4F20-AAD1-8CC234605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E8F1AFCF-C904-4552-8744-BB5548CA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33" y="1170689"/>
            <a:ext cx="5370734" cy="28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2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="" xmlns:a16="http://schemas.microsoft.com/office/drawing/2014/main" id="{50995A50-C48B-4EC3-8F9E-B98EE887C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117" y="805875"/>
            <a:ext cx="3007800" cy="519600"/>
          </a:xfrm>
        </p:spPr>
        <p:txBody>
          <a:bodyPr/>
          <a:lstStyle/>
          <a:p>
            <a:r>
              <a:rPr lang="th-TH" dirty="0"/>
              <a:t>ขอบเขตโครงงาน</a:t>
            </a:r>
            <a:endParaRPr lang="en-US" dirty="0"/>
          </a:p>
        </p:txBody>
      </p:sp>
      <p:sp>
        <p:nvSpPr>
          <p:cNvPr id="5" name="Google Shape;91;p19">
            <a:extLst>
              <a:ext uri="{FF2B5EF4-FFF2-40B4-BE49-F238E27FC236}">
                <a16:creationId xmlns="" xmlns:a16="http://schemas.microsoft.com/office/drawing/2014/main" id="{42E1D953-276E-4557-B2B4-D0F0E3FC00B1}"/>
              </a:ext>
            </a:extLst>
          </p:cNvPr>
          <p:cNvSpPr txBox="1">
            <a:spLocks/>
          </p:cNvSpPr>
          <p:nvPr/>
        </p:nvSpPr>
        <p:spPr>
          <a:xfrm>
            <a:off x="3068100" y="1117350"/>
            <a:ext cx="2917834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None/>
              <a:defRPr sz="16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indent="-381000" algn="l">
              <a:spcBef>
                <a:spcPts val="600"/>
              </a:spcBef>
              <a:buSzPts val="2400"/>
              <a:buFont typeface="Patrick Hand"/>
              <a:buChar char="&gt;"/>
            </a:pPr>
            <a:r>
              <a:rPr lang="th-TH" dirty="0"/>
              <a:t>เล่นได้บน </a:t>
            </a:r>
            <a:r>
              <a:rPr lang="en-US" dirty="0"/>
              <a:t>window 10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ไม่สามารถเล่นบนโทรศัพท์ได้</a:t>
            </a:r>
            <a:endParaRPr lang="en-US" dirty="0"/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ไม่รองรับให้ผู้เล่นสร้าง </a:t>
            </a:r>
            <a:r>
              <a:rPr lang="en-US" dirty="0"/>
              <a:t>funtion </a:t>
            </a:r>
            <a:r>
              <a:rPr lang="th-TH" dirty="0"/>
              <a:t>ได้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ผู้เล่นไม่สามารถสร้างตัวแปรได้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รูปแบบการเล่น </a:t>
            </a:r>
            <a:r>
              <a:rPr lang="en-US" dirty="0"/>
              <a:t>single-player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ไม่สามารถ</a:t>
            </a:r>
            <a:r>
              <a:rPr lang="en-US" dirty="0"/>
              <a:t> save game </a:t>
            </a:r>
            <a:r>
              <a:rPr lang="th-TH" dirty="0"/>
              <a:t>เพื่อกลับมาเล่นในจุดเดิมได้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เกมเป็นแบบ </a:t>
            </a:r>
            <a:r>
              <a:rPr lang="en-US" dirty="0"/>
              <a:t>offline</a:t>
            </a:r>
          </a:p>
          <a:p>
            <a:pPr indent="-381000" algn="l">
              <a:spcBef>
                <a:spcPts val="0"/>
              </a:spcBef>
              <a:buSzPts val="2400"/>
              <a:buFont typeface="Patrick Hand"/>
              <a:buChar char="&gt;"/>
            </a:pPr>
            <a:r>
              <a:rPr lang="th-TH" dirty="0"/>
              <a:t>เกมมีคำสั่งประเภทเงื่อนไขคือ </a:t>
            </a:r>
            <a:r>
              <a:rPr lang="en-US" dirty="0"/>
              <a:t>if</a:t>
            </a:r>
          </a:p>
          <a:p>
            <a:pPr marL="76200" indent="0" algn="l">
              <a:spcBef>
                <a:spcPts val="0"/>
              </a:spcBef>
              <a:buSzPts val="2400"/>
            </a:pPr>
            <a:r>
              <a:rPr lang="en-US" dirty="0"/>
              <a:t>        </a:t>
            </a:r>
            <a:r>
              <a:rPr lang="th-TH" dirty="0"/>
              <a:t>และคำสั่งแบบลูปคือ </a:t>
            </a:r>
            <a:r>
              <a:rPr lang="en-US" dirty="0"/>
              <a:t>while</a:t>
            </a:r>
            <a:endParaRPr lang="th-TH" dirty="0"/>
          </a:p>
          <a:p>
            <a:pPr marL="76200" indent="0" algn="l">
              <a:spcBef>
                <a:spcPts val="0"/>
              </a:spcBef>
              <a:buSzPts val="2400"/>
            </a:pPr>
            <a:endParaRPr lang="en-US" dirty="0"/>
          </a:p>
          <a:p>
            <a:pPr marL="0" indent="0" algn="l">
              <a:spcBef>
                <a:spcPts val="600"/>
              </a:spcBef>
            </a:pP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 idx="4294967295"/>
          </p:nvPr>
        </p:nvSpPr>
        <p:spPr>
          <a:xfrm>
            <a:off x="130050" y="173956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accent6"/>
                </a:solidFill>
              </a:rPr>
              <a:t>ประโยชน์ที่ได้รับ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294967295"/>
          </p:nvPr>
        </p:nvSpPr>
        <p:spPr>
          <a:xfrm>
            <a:off x="1939500" y="2205478"/>
            <a:ext cx="471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1.ผู้เล่นมีความรู้ ความเข้าใจโปรแกรมมิ่งมากขึ้น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2.ผู้ใช้รู้จักคำสั่งพื้นฐาน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6053741" y="42670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" name="Google Shape;100;p20"/>
          <p:cNvSpPr/>
          <p:nvPr/>
        </p:nvSpPr>
        <p:spPr>
          <a:xfrm rot="1473078">
            <a:off x="4963750" y="1069441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5726709" y="418029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Google Shape;102;p20"/>
          <p:cNvSpPr/>
          <p:nvPr/>
        </p:nvSpPr>
        <p:spPr>
          <a:xfrm rot="2487314">
            <a:off x="6919189" y="1671724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 idx="4294967295"/>
          </p:nvPr>
        </p:nvSpPr>
        <p:spPr>
          <a:xfrm>
            <a:off x="130050" y="173956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accent6"/>
                </a:solidFill>
              </a:rPr>
              <a:t>การวัดผล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294967295"/>
          </p:nvPr>
        </p:nvSpPr>
        <p:spPr>
          <a:xfrm>
            <a:off x="1939500" y="2213498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1.แบบสอบถามก่อนทำและหลังทำ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lt1"/>
                </a:solidFill>
              </a:rPr>
              <a:t>2.จับเวลาในการเล่น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6053741" y="42670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" name="Google Shape;100;p20"/>
          <p:cNvSpPr/>
          <p:nvPr/>
        </p:nvSpPr>
        <p:spPr>
          <a:xfrm rot="1473078">
            <a:off x="4963750" y="1069441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5726709" y="418029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Google Shape;102;p20"/>
          <p:cNvSpPr/>
          <p:nvPr/>
        </p:nvSpPr>
        <p:spPr>
          <a:xfrm rot="2487314">
            <a:off x="6919189" y="1671724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91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4294967295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294967295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Any </a:t>
            </a:r>
            <a:r>
              <a:rPr lang="en" sz="3600" b="1">
                <a:solidFill>
                  <a:schemeClr val="lt1"/>
                </a:solidFill>
              </a:rPr>
              <a:t>questions?</a:t>
            </a:r>
            <a:endParaRPr sz="3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2312483" y="922950"/>
            <a:ext cx="4519033" cy="72009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แนวคิดและวิธีแก้ปัญหา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939950" y="1883320"/>
            <a:ext cx="4891566" cy="6884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th-TH" sz="1800" dirty="0"/>
              <a:t>เพื่อแก้ปัญหาการ </a:t>
            </a:r>
            <a:r>
              <a:rPr lang="th-TH" sz="1800" dirty="0">
                <a:solidFill>
                  <a:schemeClr val="accent6">
                    <a:lumMod val="75000"/>
                  </a:schemeClr>
                </a:solidFill>
              </a:rPr>
              <a:t>“โปรแกรมมิ่งไม่ได้” </a:t>
            </a:r>
            <a:r>
              <a:rPr lang="th-TH" sz="1800" dirty="0"/>
              <a:t>โดย</a:t>
            </a:r>
          </a:p>
          <a:p>
            <a:pPr lvl="1"/>
            <a:r>
              <a:rPr lang="th-TH" sz="1800" dirty="0"/>
              <a:t>การเรียนรู้ที่ทำให้เห็นภาพ โดยใช้อนิเม</a:t>
            </a:r>
            <a:r>
              <a:rPr lang="th-TH" sz="1800" dirty="0" err="1"/>
              <a:t>ชั่น</a:t>
            </a:r>
            <a:endParaRPr lang="th-TH" sz="1800" dirty="0"/>
          </a:p>
          <a:p>
            <a:pPr lvl="1"/>
            <a:endParaRPr lang="th-TH" sz="1800" dirty="0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="" xmlns:a16="http://schemas.microsoft.com/office/drawing/2014/main" id="{B2DA5E5A-78F5-4645-8535-D1B234289189}"/>
              </a:ext>
            </a:extLst>
          </p:cNvPr>
          <p:cNvSpPr txBox="1"/>
          <p:nvPr/>
        </p:nvSpPr>
        <p:spPr>
          <a:xfrm>
            <a:off x="2658533" y="2760133"/>
            <a:ext cx="39962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เพื่อทำให้มี “</a:t>
            </a:r>
            <a:r>
              <a:rPr lang="th-TH" sz="1800" dirty="0">
                <a:solidFill>
                  <a:schemeClr val="tx1"/>
                </a:solidFill>
              </a:rPr>
              <a:t>การเรียนรู้ที่ง่าย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 โดยแนวคิดที่ว่า</a:t>
            </a:r>
          </a:p>
          <a:p>
            <a:pPr lvl="1"/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เกมส์จะช่วยให้ผู้เล่นลด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rdia New" panose="020B0304020202020204" pitchFamily="34" charset="-34"/>
              </a:rPr>
              <a:t>ความน่าเบื่อ </a:t>
            </a:r>
            <a:r>
              <a:rPr lang="th-TH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และลดความกดดัน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="" xmlns:a16="http://schemas.microsoft.com/office/drawing/2014/main" id="{110C133C-7206-4421-A9AF-C6DCA605C1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9330">
            <a:off x="3667641" y="2865474"/>
            <a:ext cx="3619872" cy="1701652"/>
          </a:xfrm>
          <a:prstGeom prst="rect">
            <a:avLst/>
          </a:prstGeom>
        </p:spPr>
      </p:pic>
      <p:sp>
        <p:nvSpPr>
          <p:cNvPr id="71" name="Google Shape;71;p16"/>
          <p:cNvSpPr txBox="1">
            <a:spLocks noGrp="1"/>
          </p:cNvSpPr>
          <p:nvPr>
            <p:ph type="ctrTitle" idx="4294967295"/>
          </p:nvPr>
        </p:nvSpPr>
        <p:spPr>
          <a:xfrm>
            <a:off x="-734700" y="418197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sz="3200" dirty="0">
                <a:solidFill>
                  <a:schemeClr val="bg1"/>
                </a:solidFill>
              </a:rPr>
              <a:t>เกมแนวสอนโปรแกรมมิ่ง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37E5C9A4-1D2A-4782-B2E5-F07598D5404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1576">
            <a:off x="1718501" y="1451932"/>
            <a:ext cx="2736304" cy="1496127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="" xmlns:a16="http://schemas.microsoft.com/office/drawing/2014/main" id="{D0397968-2F33-4E88-A040-8FD5EA77CF9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7373">
            <a:off x="1926837" y="3031125"/>
            <a:ext cx="3115816" cy="168288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="" xmlns:a16="http://schemas.microsoft.com/office/drawing/2014/main" id="{9C7F1E47-E0C4-4FAB-A3E6-64C26DDC5AB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 rot="3728309">
            <a:off x="4931171" y="614546"/>
            <a:ext cx="3835896" cy="157927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="" xmlns:a16="http://schemas.microsoft.com/office/drawing/2014/main" id="{7AD04519-61FA-4EEF-8D63-6876CEC89A6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335">
            <a:off x="3821572" y="1125179"/>
            <a:ext cx="3475856" cy="1606932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="" xmlns:a16="http://schemas.microsoft.com/office/drawing/2014/main" id="{6C53DF94-EF64-466F-B132-4131D5B7CA4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472720" y="2130549"/>
            <a:ext cx="3889830" cy="1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dirty="0"/>
              <a:t>1. เกมฝึกโปรแกรมมิ่งแบบวางบล็อค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cap="all" dirty="0"/>
              <a:t>HUMAN RESOURCE MACHINE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="" xmlns:a16="http://schemas.microsoft.com/office/drawing/2014/main" id="{638B7747-FFDD-4AFE-A3A9-88CF1C7936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44" y="2015067"/>
            <a:ext cx="5978323" cy="24950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dirty="0"/>
              <a:t>1. เกมฝึกโปรแกรมมิ่งแบบวางบล็อค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Code.org</a:t>
            </a: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="" xmlns:a16="http://schemas.microsoft.com/office/drawing/2014/main" id="{409FB017-EFFD-45B7-9887-84F4388AB8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7" y="2023533"/>
            <a:ext cx="6418591" cy="24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4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th-TH" sz="2000" dirty="0"/>
              <a:t>2. เกมฝึกโปรแกรมมิ่งแบบวางบล็อค</a:t>
            </a:r>
            <a:r>
              <a:rPr lang="en-US" sz="2000" dirty="0"/>
              <a:t>(</a:t>
            </a:r>
            <a:r>
              <a:rPr lang="th-TH" sz="2000" dirty="0"/>
              <a:t>รูปภาพ</a:t>
            </a:r>
            <a:r>
              <a:rPr lang="en-US" sz="2000" dirty="0"/>
              <a:t>)</a:t>
            </a:r>
            <a:endParaRPr sz="20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="" xmlns:a16="http://schemas.microsoft.com/office/drawing/2014/main" id="{34A99C1D-8285-4A79-B792-DB6F077F7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Lightbot and Lightbot</a:t>
            </a:r>
          </a:p>
          <a:p>
            <a:endParaRPr lang="en-US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="" xmlns:a16="http://schemas.microsoft.com/office/drawing/2014/main" id="{8687EBB7-65EA-4882-8DBD-BAC153F0D6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36958">
            <a:off x="5617114" y="1300956"/>
            <a:ext cx="1859479" cy="198382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="" xmlns:a16="http://schemas.microsoft.com/office/drawing/2014/main" id="{0FEA51EC-1750-4867-B176-50F9FEDB57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0335" y="2732616"/>
            <a:ext cx="5879242" cy="1742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3.</a:t>
            </a:r>
            <a:r>
              <a:rPr lang="th-TH" dirty="0"/>
              <a:t> เกมฝึกโปรแกรมมิ่งแบบพิมพ์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3" name="รูปภาพ 22">
            <a:extLst>
              <a:ext uri="{FF2B5EF4-FFF2-40B4-BE49-F238E27FC236}">
                <a16:creationId xmlns="" xmlns:a16="http://schemas.microsoft.com/office/drawing/2014/main" id="{E5E9A7FA-5587-4188-9BCE-BBFCABE7F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3" y="2110033"/>
            <a:ext cx="5638800" cy="2445034"/>
          </a:xfrm>
          <a:prstGeom prst="rect">
            <a:avLst/>
          </a:prstGeom>
        </p:spPr>
      </p:pic>
      <p:sp>
        <p:nvSpPr>
          <p:cNvPr id="6" name="Google Shape;91;p19">
            <a:extLst>
              <a:ext uri="{FF2B5EF4-FFF2-40B4-BE49-F238E27FC236}">
                <a16:creationId xmlns="" xmlns:a16="http://schemas.microsoft.com/office/drawing/2014/main" id="{B8F5A63F-9D68-44B7-813D-7FA9911CF2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Code combat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F5F5F5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966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665</Words>
  <Application>Microsoft Office PowerPoint</Application>
  <PresentationFormat>On-screen Show (16:9)</PresentationFormat>
  <Paragraphs>233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Patrick Hand SC</vt:lpstr>
      <vt:lpstr>Arial</vt:lpstr>
      <vt:lpstr>Cordia New</vt:lpstr>
      <vt:lpstr>Patrick Hand</vt:lpstr>
      <vt:lpstr>Calibri</vt:lpstr>
      <vt:lpstr>TH SarabunPSK</vt:lpstr>
      <vt:lpstr>FreesiaUPC</vt:lpstr>
      <vt:lpstr>Talbot template</vt:lpstr>
      <vt:lpstr>Coder เกมฝึกทักษะโปรแกรมมิ่ง</vt:lpstr>
      <vt:lpstr>Coder</vt:lpstr>
      <vt:lpstr>ที่มาและปัญหา</vt:lpstr>
      <vt:lpstr>แนวคิดและวิธีแก้ปัญหา</vt:lpstr>
      <vt:lpstr>เกมแนวสอนโปรแกรมมิ่ง</vt:lpstr>
      <vt:lpstr>1. เกมฝึกโปรแกรมมิ่งแบบวางบล็อค</vt:lpstr>
      <vt:lpstr>1. เกมฝึกโปรแกรมมิ่งแบบวางบล็อค</vt:lpstr>
      <vt:lpstr>2. เกมฝึกโปรแกรมมิ่งแบบวางบล็อค(รูปภาพ)</vt:lpstr>
      <vt:lpstr>3. เกมฝึกโปรแกรมมิ่งแบบพิมพ์</vt:lpstr>
      <vt:lpstr>3. เกมฝึกโปรแกรมมิ่งแบบพิมพ์</vt:lpstr>
      <vt:lpstr>3. เกมฝึกโปรแกรมมิ่งแบบพิมพ์</vt:lpstr>
      <vt:lpstr>3. เกมฝึกโปรแกรมมิ่งแบบพิมพ์</vt:lpstr>
      <vt:lpstr>PowerPoint Presentation</vt:lpstr>
      <vt:lpstr>รายละเอียดการพัฒนา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ประโยชน์ที่ได้รับ</vt:lpstr>
      <vt:lpstr>การวัดผล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 เกมฝึกทักษะโปรแกรมมิ่ง</dc:title>
  <dc:creator>winJ</dc:creator>
  <cp:lastModifiedBy>Atiwitch Muongsorn</cp:lastModifiedBy>
  <cp:revision>67</cp:revision>
  <dcterms:modified xsi:type="dcterms:W3CDTF">2019-11-07T21:21:28Z</dcterms:modified>
</cp:coreProperties>
</file>